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60" r:id="rId4"/>
    <p:sldId id="271" r:id="rId5"/>
    <p:sldId id="272" r:id="rId6"/>
    <p:sldId id="259" r:id="rId7"/>
    <p:sldId id="273" r:id="rId8"/>
    <p:sldId id="274" r:id="rId9"/>
    <p:sldId id="275" r:id="rId10"/>
    <p:sldId id="262" r:id="rId11"/>
    <p:sldId id="276" r:id="rId12"/>
    <p:sldId id="279" r:id="rId13"/>
    <p:sldId id="280" r:id="rId14"/>
    <p:sldId id="277" r:id="rId15"/>
    <p:sldId id="278" r:id="rId16"/>
    <p:sldId id="281" r:id="rId17"/>
    <p:sldId id="283" r:id="rId18"/>
    <p:sldId id="284" r:id="rId19"/>
    <p:sldId id="285" r:id="rId20"/>
    <p:sldId id="286" r:id="rId21"/>
    <p:sldId id="287" r:id="rId22"/>
    <p:sldId id="288" r:id="rId23"/>
    <p:sldId id="289" r:id="rId24"/>
    <p:sldId id="290" r:id="rId25"/>
    <p:sldId id="292" r:id="rId26"/>
    <p:sldId id="293" r:id="rId27"/>
    <p:sldId id="294" r:id="rId28"/>
    <p:sldId id="295" r:id="rId29"/>
    <p:sldId id="298" r:id="rId30"/>
    <p:sldId id="296" r:id="rId31"/>
    <p:sldId id="300" r:id="rId32"/>
    <p:sldId id="297" r:id="rId33"/>
    <p:sldId id="299" r:id="rId34"/>
    <p:sldId id="301" r:id="rId35"/>
    <p:sldId id="302" r:id="rId36"/>
    <p:sldId id="303" r:id="rId37"/>
    <p:sldId id="305" r:id="rId38"/>
    <p:sldId id="306" r:id="rId39"/>
    <p:sldId id="291" r:id="rId40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Средний стиль 1 — акцент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CF1AB2-1976-4502-BF36-3FF5EA218861}" styleName="Средний стиль 4 — акцент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3" d="100"/>
          <a:sy n="83" d="100"/>
        </p:scale>
        <p:origin x="566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0949B1-135C-405C-8851-98BD43D213D7}" type="datetimeFigureOut">
              <a:rPr lang="ru-RU" smtClean="0"/>
              <a:t>13.05.2022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8A110-520B-4692-A5E1-2C6FD36C74CE}" type="slidenum">
              <a:rPr lang="ru-RU" smtClean="0"/>
              <a:t>‹#›</a:t>
            </a:fld>
            <a:endParaRPr lang="ru-RU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03189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0949B1-135C-405C-8851-98BD43D213D7}" type="datetimeFigureOut">
              <a:rPr lang="ru-RU" smtClean="0"/>
              <a:t>13.05.2022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8A110-520B-4692-A5E1-2C6FD36C74C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048658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0949B1-135C-405C-8851-98BD43D213D7}" type="datetimeFigureOut">
              <a:rPr lang="ru-RU" smtClean="0"/>
              <a:t>13.05.2022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8A110-520B-4692-A5E1-2C6FD36C74C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669419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0949B1-135C-405C-8851-98BD43D213D7}" type="datetimeFigureOut">
              <a:rPr lang="ru-RU" smtClean="0"/>
              <a:t>13.05.2022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8A110-520B-4692-A5E1-2C6FD36C74C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149126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0949B1-135C-405C-8851-98BD43D213D7}" type="datetimeFigureOut">
              <a:rPr lang="ru-RU" smtClean="0"/>
              <a:t>13.05.2022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8A110-520B-4692-A5E1-2C6FD36C74CE}" type="slidenum">
              <a:rPr lang="ru-RU" smtClean="0"/>
              <a:t>‹#›</a:t>
            </a:fld>
            <a:endParaRPr lang="ru-RU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00136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0949B1-135C-405C-8851-98BD43D213D7}" type="datetimeFigureOut">
              <a:rPr lang="ru-RU" smtClean="0"/>
              <a:t>13.05.2022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8A110-520B-4692-A5E1-2C6FD36C74C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296775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0949B1-135C-405C-8851-98BD43D213D7}" type="datetimeFigureOut">
              <a:rPr lang="ru-RU" smtClean="0"/>
              <a:t>13.05.2022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8A110-520B-4692-A5E1-2C6FD36C74C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739938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0949B1-135C-405C-8851-98BD43D213D7}" type="datetimeFigureOut">
              <a:rPr lang="ru-RU" smtClean="0"/>
              <a:t>13.05.2022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8A110-520B-4692-A5E1-2C6FD36C74C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37176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0949B1-135C-405C-8851-98BD43D213D7}" type="datetimeFigureOut">
              <a:rPr lang="ru-RU" smtClean="0"/>
              <a:t>13.05.2022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8A110-520B-4692-A5E1-2C6FD36C74C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109175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D70949B1-135C-405C-8851-98BD43D213D7}" type="datetimeFigureOut">
              <a:rPr lang="ru-RU" smtClean="0"/>
              <a:t>13.05.2022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438A110-520B-4692-A5E1-2C6FD36C74C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011476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0949B1-135C-405C-8851-98BD43D213D7}" type="datetimeFigureOut">
              <a:rPr lang="ru-RU" smtClean="0"/>
              <a:t>13.05.2022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8A110-520B-4692-A5E1-2C6FD36C74C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849345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D70949B1-135C-405C-8851-98BD43D213D7}" type="datetimeFigureOut">
              <a:rPr lang="ru-RU" smtClean="0"/>
              <a:t>13.05.2022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5438A110-520B-4692-A5E1-2C6FD36C74CE}" type="slidenum">
              <a:rPr lang="ru-RU" smtClean="0"/>
              <a:t>‹#›</a:t>
            </a:fld>
            <a:endParaRPr lang="ru-RU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37439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www.youtube.com/watch?v=2hQphyBDIM8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image" Target="../media/image4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051402"/>
          </a:xfrm>
        </p:spPr>
        <p:txBody>
          <a:bodyPr/>
          <a:lstStyle/>
          <a:p>
            <a:r>
              <a:rPr lang="ru-RU" dirty="0"/>
              <a:t>Электрохимические процессы и явления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Каф.908 «Физическая химия»</a:t>
            </a:r>
          </a:p>
        </p:txBody>
      </p:sp>
      <p:pic>
        <p:nvPicPr>
          <p:cNvPr id="1026" name="Picture 2" descr="http://files.mai.ru/site/life/brand/logos/9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8398" y="4451464"/>
            <a:ext cx="1791277" cy="1788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6962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97280" y="253352"/>
            <a:ext cx="10058400" cy="1450757"/>
          </a:xfrm>
        </p:spPr>
        <p:txBody>
          <a:bodyPr/>
          <a:lstStyle/>
          <a:p>
            <a:pPr algn="just"/>
            <a:r>
              <a:rPr lang="ru-RU" b="1" dirty="0"/>
              <a:t>Химические источники тока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algn="just"/>
                <a:r>
                  <a:rPr lang="en-US" sz="2800" b="1" dirty="0"/>
                  <a:t>1</a:t>
                </a:r>
                <a:r>
                  <a:rPr lang="ru-RU" sz="2800" b="1" dirty="0"/>
                  <a:t>. Гальванические элементы (ГЭ).</a:t>
                </a:r>
                <a:endParaRPr lang="en-US" sz="2800" b="1" dirty="0"/>
              </a:p>
              <a:p>
                <a:r>
                  <a:rPr lang="ru-RU" dirty="0"/>
                  <a:t>Первичные источники тока, преобразующие энергию </a:t>
                </a:r>
              </a:p>
              <a:p>
                <a:r>
                  <a:rPr lang="ru-RU" dirty="0"/>
                  <a:t>химической реакции в электрическую.</a:t>
                </a:r>
              </a:p>
              <a:p>
                <a:r>
                  <a:rPr lang="ru-RU" sz="2800" u="sng" dirty="0"/>
                  <a:t>1. Элемент Вольта. </a:t>
                </a:r>
              </a:p>
              <a:p>
                <a:r>
                  <a:rPr lang="en-US" dirty="0">
                    <a:hlinkClick r:id="rId2"/>
                  </a:rPr>
                  <a:t>https://www.youtube.com/watch?v=2hQphyBDIM8</a:t>
                </a:r>
                <a:endParaRPr lang="ru-RU" dirty="0"/>
              </a:p>
              <a:p>
                <a14:m>
                  <m:oMath xmlns:m="http://schemas.openxmlformats.org/officeDocument/2006/math">
                    <m:r>
                      <a:rPr lang="ru-RU" b="0" i="1" smtClean="0">
                        <a:latin typeface="Cambria Math" panose="02040503050406030204" pitchFamily="18" charset="0"/>
                      </a:rPr>
                      <m:t>А: </m:t>
                    </m:r>
                    <m:sSup>
                      <m:sSupPr>
                        <m:ctrlPr>
                          <a:rPr lang="ru-RU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𝑍𝑛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−2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𝑍𝑛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2+</m:t>
                        </m:r>
                      </m:sup>
                    </m:sSup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ru-RU" b="0" i="1" smtClean="0">
                        <a:latin typeface="Cambria Math" panose="02040503050406030204" pitchFamily="18" charset="0"/>
                      </a:rPr>
                      <m:t>К</m:t>
                    </m:r>
                    <m:r>
                      <a:rPr lang="ru-RU" i="1">
                        <a:latin typeface="Cambria Math" panose="02040503050406030204" pitchFamily="18" charset="0"/>
                      </a:rPr>
                      <m:t>: </m:t>
                    </m:r>
                    <m:sSup>
                      <m:sSup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↑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r>
                      <a:rPr lang="ru-RU" i="1">
                        <a:latin typeface="Cambria Math" panose="02040503050406030204" pitchFamily="18" charset="0"/>
                      </a:rPr>
                      <m:t>: </m:t>
                    </m:r>
                    <m:sSup>
                      <m:sSup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𝑍𝑛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𝑍𝑛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2+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↑</m:t>
                    </m:r>
                  </m:oMath>
                </a14:m>
                <a:endParaRPr lang="en-US" dirty="0"/>
              </a:p>
              <a:p>
                <a:endParaRPr lang="ru-RU" dirty="0"/>
              </a:p>
              <a:p>
                <a:endParaRPr lang="ru-RU" dirty="0"/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515" t="-257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4" name="Picture 2" descr="Химические источники тока - гальванические элементы | Бесплатные ...">
            <a:extLst>
              <a:ext uri="{FF2B5EF4-FFF2-40B4-BE49-F238E27FC236}">
                <a16:creationId xmlns:a16="http://schemas.microsoft.com/office/drawing/2014/main" id="{B13F2220-DAFB-4C59-A502-C9A3E5CFAC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0614" y="2038794"/>
            <a:ext cx="3743325" cy="397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13693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 txBox="1">
                <a:spLocks/>
              </p:cNvSpPr>
              <p:nvPr/>
            </p:nvSpPr>
            <p:spPr>
              <a:xfrm>
                <a:off x="521208" y="274320"/>
                <a:ext cx="11045952" cy="6135624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91440" indent="-9144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 "/>
                  <a:defRPr sz="20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38404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56692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74980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93268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11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3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15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17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800" u="sng" dirty="0"/>
                  <a:t>2. </a:t>
                </a:r>
                <a:r>
                  <a:rPr lang="ru-RU" sz="2800" u="sng" dirty="0"/>
                  <a:t>Элемент Якоби-Даниэля</a:t>
                </a:r>
                <a:endParaRPr lang="en-US" sz="2800" u="sng" dirty="0"/>
              </a:p>
              <a:p>
                <a:pPr algn="just"/>
                <a:r>
                  <a:rPr lang="ru-RU" dirty="0"/>
                  <a:t>Цинковая пластина в 1М растворе сульфата цинка и медная пластина в 1М растворе сульфата меди. Растворы соединены солевым мостиком. 		(-)</a:t>
                </a:r>
                <a:r>
                  <a:rPr lang="en-US" dirty="0" err="1"/>
                  <a:t>Zn</a:t>
                </a:r>
                <a:r>
                  <a:rPr lang="en-US" dirty="0" err="1">
                    <a:sym typeface="Symbol" panose="05050102010706020507" pitchFamily="18" charset="2"/>
                  </a:rPr>
                  <a:t></a:t>
                </a:r>
                <a:r>
                  <a:rPr lang="en-US" dirty="0" err="1"/>
                  <a:t>Zn</a:t>
                </a:r>
                <a:r>
                  <a:rPr lang="ru-RU" baseline="30000" dirty="0"/>
                  <a:t>2+</a:t>
                </a:r>
                <a:r>
                  <a:rPr lang="ru-RU" dirty="0"/>
                  <a:t>║</a:t>
                </a:r>
                <a:r>
                  <a:rPr lang="en-US" dirty="0"/>
                  <a:t>Cu</a:t>
                </a:r>
                <a:r>
                  <a:rPr lang="ru-RU" baseline="30000" dirty="0"/>
                  <a:t>2+</a:t>
                </a:r>
                <a:r>
                  <a:rPr lang="ru-RU" dirty="0">
                    <a:sym typeface="Symbol" panose="05050102010706020507" pitchFamily="18" charset="2"/>
                  </a:rPr>
                  <a:t></a:t>
                </a:r>
                <a:r>
                  <a:rPr lang="en-US" dirty="0"/>
                  <a:t>Cu</a:t>
                </a:r>
                <a:r>
                  <a:rPr lang="ru-RU" dirty="0"/>
                  <a:t>(+)</a:t>
                </a:r>
                <a:r>
                  <a:rPr lang="en-US" dirty="0"/>
                  <a:t> </a:t>
                </a:r>
                <a:endParaRPr lang="ru-RU" dirty="0"/>
              </a:p>
              <a:p>
                <a:pPr algn="just"/>
                <a:r>
                  <a:rPr lang="ru-RU" dirty="0"/>
                  <a:t>ЭДС (электродвижущая сила) – </a:t>
                </a:r>
                <a:r>
                  <a:rPr lang="ru-RU" dirty="0" err="1"/>
                  <a:t>макс.разница</a:t>
                </a:r>
                <a:r>
                  <a:rPr lang="ru-RU" dirty="0"/>
                  <a:t> потенциалов электродов ГЭ в условиях равновесия.</a:t>
                </a:r>
              </a:p>
              <a:p>
                <a14:m>
                  <m:oMath xmlns:m="http://schemas.openxmlformats.org/officeDocument/2006/math">
                    <m:r>
                      <a:rPr lang="ru-RU" b="0" i="1" smtClean="0">
                        <a:latin typeface="Cambria Math" panose="02040503050406030204" pitchFamily="18" charset="0"/>
                      </a:rPr>
                      <m:t>(−)</m:t>
                    </m:r>
                    <m:r>
                      <a:rPr lang="ru-RU" i="1">
                        <a:latin typeface="Cambria Math" panose="02040503050406030204" pitchFamily="18" charset="0"/>
                      </a:rPr>
                      <m:t>А: </m:t>
                    </m:r>
                    <m:sSup>
                      <m:sSup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𝑍𝑛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−2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𝑍𝑛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2+</m:t>
                        </m:r>
                      </m:sup>
                    </m:sSup>
                  </m:oMath>
                </a14:m>
                <a:r>
                  <a:rPr lang="en-US" dirty="0"/>
                  <a:t>			</a:t>
                </a:r>
                <a:r>
                  <a:rPr lang="ru-RU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f>
                          <m:fPr>
                            <m:type m:val="skw"/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ru-RU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𝑍𝑛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</m:sup>
                            </m:sSup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𝑍𝑛</m:t>
                            </m:r>
                          </m:den>
                        </m:f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ru-RU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f>
                          <m:fPr>
                            <m:type m:val="skw"/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ru-RU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𝑍𝑛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2+</m:t>
                                </m:r>
                              </m:sup>
                            </m:sSup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𝑍𝑛</m:t>
                            </m:r>
                          </m:den>
                        </m:f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0,059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lg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ru-RU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𝑍𝑛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2+</m:t>
                                </m:r>
                              </m:sup>
                            </m:sSup>
                          </m:e>
                        </m:d>
                      </m:e>
                    </m:func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=−0,763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B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ru-RU" b="0" i="1" smtClean="0">
                        <a:latin typeface="Cambria Math" panose="02040503050406030204" pitchFamily="18" charset="0"/>
                      </a:rPr>
                      <m:t>(+)</m:t>
                    </m:r>
                    <m:r>
                      <a:rPr lang="ru-RU" i="1">
                        <a:latin typeface="Cambria Math" panose="02040503050406030204" pitchFamily="18" charset="0"/>
                      </a:rPr>
                      <m:t>К: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𝐶𝑢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2+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+2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𝐶𝑢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i="1" dirty="0">
                    <a:latin typeface="Cambria Math" panose="02040503050406030204" pitchFamily="18" charset="0"/>
                  </a:rPr>
                  <a:t>			</a:t>
                </a:r>
                <a:r>
                  <a:rPr lang="ru-RU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f>
                          <m:fPr>
                            <m:type m:val="skw"/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𝐶𝑢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2+</m:t>
                                </m:r>
                              </m:sup>
                            </m:sSup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𝐶𝑢</m:t>
                            </m:r>
                          </m:den>
                        </m:f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ru-RU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f>
                          <m:fPr>
                            <m:type m:val="skw"/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𝐶𝑢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2+</m:t>
                                </m:r>
                              </m:sup>
                            </m:sSup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𝐶𝑢</m:t>
                            </m:r>
                          </m:den>
                        </m:f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0,059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lg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ru-RU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𝐶𝑢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2+</m:t>
                                </m:r>
                              </m:sup>
                            </m:sSup>
                          </m:e>
                        </m:d>
                      </m:e>
                    </m:func>
                    <m: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0,337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B</m:t>
                    </m:r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r>
                      <a:rPr lang="ru-RU" i="1">
                        <a:latin typeface="Cambria Math" panose="02040503050406030204" pitchFamily="18" charset="0"/>
                      </a:rPr>
                      <m:t>: </m:t>
                    </m:r>
                    <m:sSup>
                      <m:sSup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𝑍𝑛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𝐶𝑢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2+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𝑍𝑛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2+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𝐶𝑢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i="1" dirty="0">
                    <a:latin typeface="Cambria Math" panose="02040503050406030204" pitchFamily="18" charset="0"/>
                  </a:rPr>
                  <a:t>		</a:t>
                </a:r>
                <a:r>
                  <a:rPr lang="ru-RU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ru-RU" b="0" i="1" smtClean="0">
                            <a:latin typeface="Cambria Math" panose="02040503050406030204" pitchFamily="18" charset="0"/>
                          </a:rPr>
                          <m:t>К</m:t>
                        </m:r>
                      </m:sub>
                    </m:sSub>
                    <m:r>
                      <a:rPr lang="ru-R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ru-RU" b="0" i="1" smtClean="0">
                            <a:latin typeface="Cambria Math" panose="02040503050406030204" pitchFamily="18" charset="0"/>
                          </a:rPr>
                          <m:t>А</m:t>
                        </m:r>
                      </m:sub>
                    </m:sSub>
                    <m:r>
                      <a:rPr lang="ru-R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f>
                          <m:fPr>
                            <m:type m:val="skw"/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𝐶𝑢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2+</m:t>
                                </m:r>
                              </m:sup>
                            </m:sSup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𝐶𝑢</m:t>
                            </m:r>
                          </m:den>
                        </m:f>
                      </m:sub>
                    </m:sSub>
                    <m:r>
                      <a:rPr lang="ru-R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ru-RU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f>
                          <m:fPr>
                            <m:type m:val="skw"/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ru-RU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𝑍𝑛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2+</m:t>
                                </m:r>
                              </m:sup>
                            </m:sSup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𝑍𝑛</m:t>
                            </m:r>
                          </m:den>
                        </m:f>
                      </m:sub>
                    </m:sSub>
                  </m:oMath>
                </a14:m>
                <a:r>
                  <a:rPr lang="ru-RU" i="1" dirty="0">
                    <a:latin typeface="Cambria Math" panose="02040503050406030204" pitchFamily="18" charset="0"/>
                  </a:rPr>
                  <a:t>=</a:t>
                </a:r>
                <a:endParaRPr lang="en-US" i="1" dirty="0">
                  <a:latin typeface="Cambria Math" panose="02040503050406030204" pitchFamily="18" charset="0"/>
                </a:endParaRPr>
              </a:p>
              <a:p>
                <a:r>
                  <a:rPr lang="en-US" dirty="0"/>
                  <a:t> 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𝑍𝑛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𝐶𝑢𝑆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𝐶𝑢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𝑍𝑛𝑆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ru-RU" dirty="0"/>
                  <a:t>		=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f>
                          <m:fPr>
                            <m:type m:val="skw"/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𝐶𝑢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2+</m:t>
                                </m:r>
                              </m:sup>
                            </m:sSup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𝐶𝑢</m:t>
                            </m:r>
                          </m:den>
                        </m:f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ru-RU" b="0" i="1" smtClean="0">
                        <a:latin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f>
                          <m:fPr>
                            <m:type m:val="skw"/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ru-RU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𝑍𝑛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2+</m:t>
                                </m:r>
                              </m:sup>
                            </m:sSup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𝑍𝑛</m:t>
                            </m:r>
                          </m:den>
                        </m:f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ru-RU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0,337</m:t>
                    </m:r>
                    <m:r>
                      <a:rPr lang="ru-RU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ru-RU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−0,763</m:t>
                        </m:r>
                      </m:e>
                    </m:d>
                    <m:r>
                      <a:rPr lang="ru-RU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=1,1В</m:t>
                    </m:r>
                  </m:oMath>
                </a14:m>
                <a:endParaRPr lang="ru-RU" dirty="0"/>
              </a:p>
              <a:p>
                <a:endParaRPr lang="ru-RU" dirty="0"/>
              </a:p>
              <a:p>
                <a:pPr algn="just"/>
                <a:endParaRPr lang="ru-RU" dirty="0"/>
              </a:p>
            </p:txBody>
          </p:sp>
        </mc:Choice>
        <mc:Fallback xmlns="">
          <p:sp>
            <p:nvSpPr>
              <p:cNvPr id="3" name="Объект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208" y="274320"/>
                <a:ext cx="11045952" cy="6135624"/>
              </a:xfrm>
              <a:prstGeom prst="rect">
                <a:avLst/>
              </a:prstGeom>
              <a:blipFill>
                <a:blip r:embed="rId2"/>
                <a:stretch>
                  <a:fillRect l="-607" t="-1589" r="-55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FE1B90E-7D90-48AA-A2DE-299061CA51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695" y="4175289"/>
            <a:ext cx="4761157" cy="211337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6A30C0D-3C43-4339-A400-80E36C64A5A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515" t="25859" r="9000" b="30370"/>
          <a:stretch/>
        </p:blipFill>
        <p:spPr>
          <a:xfrm>
            <a:off x="5944337" y="4332013"/>
            <a:ext cx="5124610" cy="1956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5105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 txBox="1">
            <a:spLocks/>
          </p:cNvSpPr>
          <p:nvPr/>
        </p:nvSpPr>
        <p:spPr>
          <a:xfrm>
            <a:off x="521208" y="274320"/>
            <a:ext cx="11045952" cy="1892808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2800" b="1" dirty="0"/>
              <a:t>1</a:t>
            </a:r>
            <a:r>
              <a:rPr lang="ru-RU" sz="2800" b="1" dirty="0"/>
              <a:t>. Гальванические элементы (ГЭ).</a:t>
            </a:r>
            <a:endParaRPr lang="en-US" sz="2800" b="1" dirty="0"/>
          </a:p>
          <a:p>
            <a:pPr algn="just"/>
            <a:r>
              <a:rPr lang="ru-RU" dirty="0"/>
              <a:t>На практике наиболее распространены сухие гальванические элементы. Применяют как источники питания в системах сигнализации, часах, калькуляторах, аудиосистемах, игрушках, радио, пультах дистанционного управления и т. д. Принцип работы и устройство сходны, различия в химической природе электродов.</a:t>
            </a:r>
          </a:p>
          <a:p>
            <a:pPr algn="just"/>
            <a:endParaRPr lang="ru-RU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BBC7A331-48B0-446F-812A-BD1D277209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60" t="42421" r="11867" b="22275"/>
          <a:stretch>
            <a:fillRect/>
          </a:stretch>
        </p:blipFill>
        <p:spPr bwMode="auto">
          <a:xfrm>
            <a:off x="6234966" y="4281239"/>
            <a:ext cx="5682714" cy="19170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>
            <a:extLst>
              <a:ext uri="{FF2B5EF4-FFF2-40B4-BE49-F238E27FC236}">
                <a16:creationId xmlns:a16="http://schemas.microsoft.com/office/drawing/2014/main" id="{8A9FCE92-55D8-4A2B-8476-047E830E9D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93" t="23932" r="24138" b="19902"/>
          <a:stretch>
            <a:fillRect/>
          </a:stretch>
        </p:blipFill>
        <p:spPr bwMode="auto">
          <a:xfrm>
            <a:off x="6096000" y="1904900"/>
            <a:ext cx="3344247" cy="21466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AE101A01-622F-4F6A-9AC7-8A9D70C860E9}"/>
              </a:ext>
            </a:extLst>
          </p:cNvPr>
          <p:cNvSpPr/>
          <p:nvPr/>
        </p:nvSpPr>
        <p:spPr>
          <a:xfrm>
            <a:off x="521208" y="2066440"/>
            <a:ext cx="5641848" cy="4192943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marL="91440" indent="-91440" algn="just">
              <a:lnSpc>
                <a:spcPct val="90000"/>
              </a:lnSpc>
              <a:spcBef>
                <a:spcPts val="6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</a:pPr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 Сухой марганцево-цинковый элемент </a:t>
            </a:r>
          </a:p>
          <a:p>
            <a:pPr marL="91440" indent="-91440" algn="just">
              <a:lnSpc>
                <a:spcPct val="90000"/>
              </a:lnSpc>
              <a:spcBef>
                <a:spcPts val="6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</a:pPr>
            <a:endParaRPr lang="ru-R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91440" indent="-91440" algn="just">
              <a:lnSpc>
                <a:spcPct val="90000"/>
              </a:lnSpc>
              <a:spcBef>
                <a:spcPts val="6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</a:pPr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 Литиевые элементы</a:t>
            </a:r>
          </a:p>
          <a:p>
            <a:pPr marL="91440" indent="-91440" algn="just">
              <a:lnSpc>
                <a:spcPct val="90000"/>
              </a:lnSpc>
              <a:spcBef>
                <a:spcPts val="6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</a:pPr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В современных условиях большое распространение получили литиевые химические источники тока. Литиевый анод, органический электролит и катоды из различных материалов. Обладают очень большим сроком хранения, высокой плотностью энергии и сохраняют работоспособность в широком интервале температур ( от –25 до +85 °C), поскольку не содержат воды. Так как литий имеет наивысший отрицательный потенциал по отношению к остальным металлам, следовательно, он имеет наибольшее номинальное напряжение при минимальных размерах.</a:t>
            </a:r>
          </a:p>
          <a:p>
            <a:endParaRPr lang="ru-RU" dirty="0"/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FC13EDB3-8B9D-4695-98E6-60B9917486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52" t="25255" r="26141" b="36598"/>
          <a:stretch>
            <a:fillRect/>
          </a:stretch>
        </p:blipFill>
        <p:spPr bwMode="auto">
          <a:xfrm>
            <a:off x="9724740" y="2036013"/>
            <a:ext cx="1842420" cy="18844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85606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 txBox="1">
            <a:spLocks/>
          </p:cNvSpPr>
          <p:nvPr/>
        </p:nvSpPr>
        <p:spPr>
          <a:xfrm>
            <a:off x="521208" y="274319"/>
            <a:ext cx="11045952" cy="5923979"/>
          </a:xfrm>
          <a:prstGeom prst="rect">
            <a:avLst/>
          </a:prstGeom>
        </p:spPr>
        <p:txBody>
          <a:bodyPr numCol="1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2800" b="1" dirty="0"/>
              <a:t>1</a:t>
            </a:r>
            <a:r>
              <a:rPr lang="ru-RU" sz="2800" b="1" dirty="0"/>
              <a:t>. Гальванические элементы (ГЭ).</a:t>
            </a:r>
            <a:endParaRPr lang="en-US" sz="2800" b="1" dirty="0"/>
          </a:p>
          <a:p>
            <a:pPr lvl="0" algn="just" fontAlgn="base"/>
            <a:r>
              <a:rPr lang="ru-RU" altLang="ru-RU" dirty="0"/>
              <a:t>- Воздушно-алюминиевая батарея</a:t>
            </a:r>
          </a:p>
          <a:p>
            <a:pPr lvl="0" algn="just" fontAlgn="base"/>
            <a:r>
              <a:rPr lang="ru-RU" altLang="ru-RU" dirty="0" err="1"/>
              <a:t>Токообразование</a:t>
            </a:r>
            <a:r>
              <a:rPr lang="ru-RU" altLang="ru-RU" dirty="0"/>
              <a:t> происходит за счёт окисления алюминия и восстановления кислорода. Расходуются: алюминий и вода. Выделяются: энергия, тепло, водород (сразу же безопасно утилизируется), продукты реакции (гидроксид алюминия).</a:t>
            </a:r>
          </a:p>
          <a:p>
            <a:pPr marL="53975"/>
            <a:endParaRPr lang="ru-RU" altLang="ru-RU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3975"/>
            <a:r>
              <a:rPr lang="ru-RU" altLang="ru-RU" dirty="0" err="1">
                <a:latin typeface="Arial" panose="020B0604020202020204" pitchFamily="34" charset="0"/>
                <a:cs typeface="Arial" panose="020B0604020202020204" pitchFamily="34" charset="0"/>
              </a:rPr>
              <a:t>токообразующий</a:t>
            </a:r>
            <a:r>
              <a:rPr lang="ru-RU" altLang="ru-RU" dirty="0">
                <a:latin typeface="Arial" panose="020B0604020202020204" pitchFamily="34" charset="0"/>
                <a:cs typeface="Arial" panose="020B0604020202020204" pitchFamily="34" charset="0"/>
              </a:rPr>
              <a:t> процесс:</a:t>
            </a:r>
          </a:p>
          <a:p>
            <a:pPr marL="53975"/>
            <a:r>
              <a:rPr lang="ru-RU" altLang="ru-RU" dirty="0">
                <a:latin typeface="Arial" panose="020B0604020202020204" pitchFamily="34" charset="0"/>
                <a:cs typeface="Arial" panose="020B0604020202020204" pitchFamily="34" charset="0"/>
              </a:rPr>
              <a:t> 2 </a:t>
            </a:r>
            <a:r>
              <a:rPr lang="ru-RU" altLang="ru-RU" dirty="0" err="1">
                <a:latin typeface="Arial" panose="020B0604020202020204" pitchFamily="34" charset="0"/>
                <a:cs typeface="Arial" panose="020B0604020202020204" pitchFamily="34" charset="0"/>
              </a:rPr>
              <a:t>Al</a:t>
            </a:r>
            <a:r>
              <a:rPr lang="ru-RU" altLang="ru-RU" dirty="0">
                <a:latin typeface="Arial" panose="020B0604020202020204" pitchFamily="34" charset="0"/>
                <a:cs typeface="Arial" panose="020B0604020202020204" pitchFamily="34" charset="0"/>
              </a:rPr>
              <a:t> + 6 H</a:t>
            </a:r>
            <a:r>
              <a:rPr lang="ru-RU" altLang="ru-RU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ru-RU" altLang="ru-RU" dirty="0">
                <a:latin typeface="Arial" panose="020B0604020202020204" pitchFamily="34" charset="0"/>
                <a:cs typeface="Arial" panose="020B0604020202020204" pitchFamily="34" charset="0"/>
              </a:rPr>
              <a:t>O  </a:t>
            </a:r>
            <a:r>
              <a:rPr lang="ru-RU" altLang="ru-RU" dirty="0"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</a:t>
            </a:r>
            <a:r>
              <a:rPr lang="ru-RU" altLang="ru-RU" dirty="0">
                <a:latin typeface="Arial" panose="020B0604020202020204" pitchFamily="34" charset="0"/>
                <a:cs typeface="Arial" panose="020B0604020202020204" pitchFamily="34" charset="0"/>
              </a:rPr>
              <a:t>  2 </a:t>
            </a:r>
            <a:r>
              <a:rPr lang="ru-RU" altLang="ru-RU" dirty="0" err="1">
                <a:latin typeface="Arial" panose="020B0604020202020204" pitchFamily="34" charset="0"/>
                <a:cs typeface="Arial" panose="020B0604020202020204" pitchFamily="34" charset="0"/>
              </a:rPr>
              <a:t>Al</a:t>
            </a:r>
            <a:r>
              <a:rPr lang="ru-RU" altLang="ru-RU" dirty="0">
                <a:latin typeface="Arial" panose="020B0604020202020204" pitchFamily="34" charset="0"/>
                <a:cs typeface="Arial" panose="020B0604020202020204" pitchFamily="34" charset="0"/>
              </a:rPr>
              <a:t>(OH)</a:t>
            </a:r>
            <a:r>
              <a:rPr lang="ru-RU" altLang="ru-RU" baseline="-250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ru-RU" altLang="ru-RU" dirty="0">
                <a:latin typeface="Arial" panose="020B0604020202020204" pitchFamily="34" charset="0"/>
                <a:cs typeface="Arial" panose="020B0604020202020204" pitchFamily="34" charset="0"/>
              </a:rPr>
              <a:t>  + 3 H</a:t>
            </a:r>
            <a:r>
              <a:rPr lang="ru-RU" altLang="ru-RU" baseline="-25000" dirty="0">
                <a:latin typeface="Arial" panose="020B0604020202020204" pitchFamily="34" charset="0"/>
                <a:cs typeface="Arial" panose="020B0604020202020204" pitchFamily="34" charset="0"/>
              </a:rPr>
              <a:t>2 </a:t>
            </a:r>
            <a:r>
              <a:rPr lang="ru-RU" altLang="ru-RU" dirty="0"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</a:t>
            </a:r>
            <a:endParaRPr lang="ru-RU" altLang="ru-RU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3975"/>
            <a:r>
              <a:rPr lang="ru-RU" altLang="ru-RU" dirty="0">
                <a:latin typeface="Arial" panose="020B0604020202020204" pitchFamily="34" charset="0"/>
                <a:cs typeface="Arial" panose="020B0604020202020204" pitchFamily="34" charset="0"/>
              </a:rPr>
              <a:t>коррозия: </a:t>
            </a:r>
          </a:p>
          <a:p>
            <a:pPr marL="53975"/>
            <a:r>
              <a:rPr lang="ru-RU" altLang="ru-RU" dirty="0">
                <a:latin typeface="Arial" panose="020B0604020202020204" pitchFamily="34" charset="0"/>
                <a:cs typeface="Arial" panose="020B0604020202020204" pitchFamily="34" charset="0"/>
              </a:rPr>
              <a:t>2 </a:t>
            </a:r>
            <a:r>
              <a:rPr lang="ru-RU" altLang="ru-RU" dirty="0" err="1">
                <a:latin typeface="Arial" panose="020B0604020202020204" pitchFamily="34" charset="0"/>
                <a:cs typeface="Arial" panose="020B0604020202020204" pitchFamily="34" charset="0"/>
              </a:rPr>
              <a:t>Al</a:t>
            </a:r>
            <a:r>
              <a:rPr lang="ru-RU" altLang="ru-RU" dirty="0">
                <a:latin typeface="Arial" panose="020B0604020202020204" pitchFamily="34" charset="0"/>
                <a:cs typeface="Arial" panose="020B0604020202020204" pitchFamily="34" charset="0"/>
              </a:rPr>
              <a:t> + 6 H</a:t>
            </a:r>
            <a:r>
              <a:rPr lang="ru-RU" altLang="ru-RU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ru-RU" altLang="ru-RU" dirty="0">
                <a:latin typeface="Arial" panose="020B0604020202020204" pitchFamily="34" charset="0"/>
                <a:cs typeface="Arial" panose="020B0604020202020204" pitchFamily="34" charset="0"/>
              </a:rPr>
              <a:t>O  </a:t>
            </a:r>
            <a:r>
              <a:rPr lang="ru-RU" altLang="ru-RU" dirty="0"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</a:t>
            </a:r>
            <a:r>
              <a:rPr lang="ru-RU" altLang="ru-RU" dirty="0">
                <a:latin typeface="Arial" panose="020B0604020202020204" pitchFamily="34" charset="0"/>
                <a:cs typeface="Arial" panose="020B0604020202020204" pitchFamily="34" charset="0"/>
              </a:rPr>
              <a:t>  2 </a:t>
            </a:r>
            <a:r>
              <a:rPr lang="ru-RU" altLang="ru-RU" dirty="0" err="1">
                <a:latin typeface="Arial" panose="020B0604020202020204" pitchFamily="34" charset="0"/>
                <a:cs typeface="Arial" panose="020B0604020202020204" pitchFamily="34" charset="0"/>
              </a:rPr>
              <a:t>Al</a:t>
            </a:r>
            <a:r>
              <a:rPr lang="ru-RU" altLang="ru-RU" dirty="0">
                <a:latin typeface="Arial" panose="020B0604020202020204" pitchFamily="34" charset="0"/>
                <a:cs typeface="Arial" panose="020B0604020202020204" pitchFamily="34" charset="0"/>
              </a:rPr>
              <a:t>(OH)</a:t>
            </a:r>
            <a:r>
              <a:rPr lang="ru-RU" altLang="ru-RU" baseline="-250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ru-RU" altLang="ru-RU" dirty="0">
                <a:latin typeface="Arial" panose="020B0604020202020204" pitchFamily="34" charset="0"/>
                <a:cs typeface="Arial" panose="020B0604020202020204" pitchFamily="34" charset="0"/>
              </a:rPr>
              <a:t>  + 3 H</a:t>
            </a:r>
            <a:r>
              <a:rPr lang="ru-RU" altLang="ru-RU" baseline="-25000" dirty="0">
                <a:latin typeface="Arial" panose="020B0604020202020204" pitchFamily="34" charset="0"/>
                <a:cs typeface="Arial" panose="020B0604020202020204" pitchFamily="34" charset="0"/>
              </a:rPr>
              <a:t>2 </a:t>
            </a:r>
            <a:r>
              <a:rPr lang="ru-RU" altLang="ru-RU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altLang="ru-RU" dirty="0"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</a:t>
            </a:r>
            <a:endParaRPr lang="ru-RU" altLang="ru-RU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algn="just" fontAlgn="base"/>
            <a:endParaRPr lang="ru-RU" altLang="ru-RU" dirty="0"/>
          </a:p>
          <a:p>
            <a:pPr algn="just"/>
            <a:endParaRPr lang="ru-RU" dirty="0"/>
          </a:p>
        </p:txBody>
      </p:sp>
      <p:pic>
        <p:nvPicPr>
          <p:cNvPr id="5121" name="Picture 1">
            <a:extLst>
              <a:ext uri="{FF2B5EF4-FFF2-40B4-BE49-F238E27FC236}">
                <a16:creationId xmlns:a16="http://schemas.microsoft.com/office/drawing/2014/main" id="{D7A62405-D9C1-4578-BA05-EB54D90E53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0" t="19037" r="22196" b="9352"/>
          <a:stretch/>
        </p:blipFill>
        <p:spPr bwMode="auto">
          <a:xfrm>
            <a:off x="5157216" y="2428386"/>
            <a:ext cx="6650736" cy="3578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75175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 txBox="1">
                <a:spLocks/>
              </p:cNvSpPr>
              <p:nvPr/>
            </p:nvSpPr>
            <p:spPr>
              <a:xfrm>
                <a:off x="856210" y="299259"/>
                <a:ext cx="10316095" cy="5960226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91440" indent="-9144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 "/>
                  <a:defRPr sz="20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38404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56692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74980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93268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11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3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15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17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/>
                <a:r>
                  <a:rPr lang="ru-RU" sz="2800" b="1" dirty="0"/>
                  <a:t>Направление окислительно-восстановительных реакций</a:t>
                </a:r>
              </a:p>
              <a:p>
                <a:pPr algn="just"/>
                <a:r>
                  <a:rPr lang="ru-RU" dirty="0"/>
                  <a:t>ОВР будет протекать самопроизвольно в таком направлении, при котором </a:t>
                </a:r>
                <a:r>
                  <a:rPr lang="ru-RU" dirty="0" err="1"/>
                  <a:t>полуреакция</a:t>
                </a:r>
                <a:r>
                  <a:rPr lang="ru-RU" dirty="0"/>
                  <a:t> с более высоким значением окислительно-восстановительного потенциала выступает в качестве окислителя по отношению к </a:t>
                </a:r>
                <a:r>
                  <a:rPr lang="ru-RU" dirty="0" err="1"/>
                  <a:t>полуреакции</a:t>
                </a:r>
                <a:r>
                  <a:rPr lang="ru-RU" dirty="0"/>
                  <a:t> с более низким потенциалом.</a:t>
                </a:r>
              </a:p>
              <a:p>
                <a:pPr algn="just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𝑛𝐹</m:t>
                    </m:r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</m:oMath>
                </a14:m>
                <a:endParaRPr lang="ru-RU" dirty="0"/>
              </a:p>
              <a:p>
                <a:pPr algn="just"/>
                <a:r>
                  <a:rPr lang="ru-RU" dirty="0"/>
                  <a:t>Отсюда очевидно, что ЭДС ГЭ всегда величина положительная.</a:t>
                </a:r>
              </a:p>
              <a:p>
                <a:pPr algn="just"/>
                <a:r>
                  <a:rPr lang="ru-RU" dirty="0"/>
                  <a:t>По мере протекания реакции концентрации окисленной и восстановленной форм в </a:t>
                </a:r>
                <a:r>
                  <a:rPr lang="ru-RU" dirty="0" err="1"/>
                  <a:t>полуреакциях</a:t>
                </a:r>
                <a:r>
                  <a:rPr lang="ru-RU" dirty="0"/>
                  <a:t> изменяются таким образом, что потенциал окислителя уменьшается, а восстановителя </a:t>
                </a:r>
                <a:r>
                  <a:rPr lang="ru-RU" dirty="0">
                    <a:sym typeface="Symbol" panose="05050102010706020507" pitchFamily="18" charset="2"/>
                  </a:rPr>
                  <a:t></a:t>
                </a:r>
                <a:r>
                  <a:rPr lang="ru-RU" dirty="0"/>
                  <a:t> возрастает. В результате разность потенциалов уменьшается, движущая сила процесса ослабевает. Окислительно-восстановительная реакция будет протекать до тех пор, пока потенциалы </a:t>
                </a:r>
                <a:r>
                  <a:rPr lang="ru-RU" dirty="0" err="1"/>
                  <a:t>полуреакций</a:t>
                </a:r>
                <a:r>
                  <a:rPr lang="ru-RU" dirty="0"/>
                  <a:t> не станут равными. При равенстве потенциалов в системе устанавливается химическое равновесие:</a:t>
                </a:r>
              </a:p>
              <a:p>
                <a:pPr algn="just"/>
                <a14:m>
                  <m:oMath xmlns:m="http://schemas.openxmlformats.org/officeDocument/2006/math">
                    <m:sSub>
                      <m:sSubPr>
                        <m:ctrlPr>
                          <a:rPr lang="ru-RU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ru-RU" i="1">
                            <a:latin typeface="Cambria Math" panose="02040503050406030204" pitchFamily="18" charset="0"/>
                          </a:rPr>
                          <m:t>К</m:t>
                        </m:r>
                      </m:sub>
                    </m:sSub>
                    <m:r>
                      <a:rPr lang="ru-RU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ru-RU" i="1">
                            <a:latin typeface="Cambria Math" panose="02040503050406030204" pitchFamily="18" charset="0"/>
                          </a:rPr>
                          <m:t>А</m:t>
                        </m:r>
                      </m:sub>
                    </m:sSub>
                    <m:r>
                      <a:rPr lang="ru-RU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 – </a:t>
                </a:r>
                <a:r>
                  <a:rPr lang="ru-RU" dirty="0"/>
                  <a:t>равновесие</a:t>
                </a:r>
              </a:p>
            </p:txBody>
          </p:sp>
        </mc:Choice>
        <mc:Fallback xmlns="">
          <p:sp>
            <p:nvSpPr>
              <p:cNvPr id="3" name="Объект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210" y="299259"/>
                <a:ext cx="10316095" cy="5960226"/>
              </a:xfrm>
              <a:prstGeom prst="rect">
                <a:avLst/>
              </a:prstGeom>
              <a:blipFill>
                <a:blip r:embed="rId2"/>
                <a:stretch>
                  <a:fillRect l="-591" t="-1636" r="-59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944710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 txBox="1">
            <a:spLocks/>
          </p:cNvSpPr>
          <p:nvPr/>
        </p:nvSpPr>
        <p:spPr>
          <a:xfrm>
            <a:off x="856210" y="299259"/>
            <a:ext cx="10316095" cy="5960226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ru-RU" sz="2800" b="1" dirty="0"/>
              <a:t>2. Электрохимические аккумуляторы</a:t>
            </a:r>
          </a:p>
          <a:p>
            <a:pPr algn="just"/>
            <a:r>
              <a:rPr lang="ru-RU" dirty="0"/>
              <a:t>Вторичные источники тока. Устройства, в которых поэтапно происходит преобразование электрической энергии в химическую, а химической – в электрическую.</a:t>
            </a:r>
          </a:p>
          <a:p>
            <a:pPr algn="just"/>
            <a:r>
              <a:rPr lang="ru-RU" dirty="0"/>
              <a:t>Два процесса:</a:t>
            </a:r>
          </a:p>
          <a:p>
            <a:pPr algn="just"/>
            <a:r>
              <a:rPr lang="ru-RU" dirty="0"/>
              <a:t>1 – зарядка – накопление химической энергии под действием внешнего источника постоянного тока (работает как электролизёр);</a:t>
            </a:r>
          </a:p>
          <a:p>
            <a:pPr algn="just"/>
            <a:r>
              <a:rPr lang="ru-RU" dirty="0"/>
              <a:t>2 – разрядка – преобразование химической энергии в электрическую (работает как ГЭ).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2FFE199A-C042-4EAD-893C-24479D07BE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96" t="27019" r="24229" b="44775"/>
          <a:stretch>
            <a:fillRect/>
          </a:stretch>
        </p:blipFill>
        <p:spPr bwMode="auto">
          <a:xfrm>
            <a:off x="2419833" y="3279372"/>
            <a:ext cx="7018987" cy="2307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344875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 txBox="1">
                <a:spLocks/>
              </p:cNvSpPr>
              <p:nvPr/>
            </p:nvSpPr>
            <p:spPr>
              <a:xfrm>
                <a:off x="856210" y="299259"/>
                <a:ext cx="10316095" cy="5960226"/>
              </a:xfrm>
              <a:prstGeom prst="rect">
                <a:avLst/>
              </a:prstGeom>
            </p:spPr>
            <p:txBody>
              <a:bodyPr>
                <a:normAutofit fontScale="85000" lnSpcReduction="20000"/>
              </a:bodyPr>
              <a:lstStyle>
                <a:lvl1pPr marL="91440" indent="-9144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 "/>
                  <a:defRPr sz="20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38404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56692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74980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93268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11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3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15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17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/>
                <a:r>
                  <a:rPr lang="ru-RU" sz="2800" b="1" dirty="0"/>
                  <a:t>2. Электрохимические аккумуляторы</a:t>
                </a:r>
              </a:p>
              <a:p>
                <a:r>
                  <a:rPr lang="ru-RU" sz="2800" u="sng" dirty="0"/>
                  <a:t>Свинцово-кислотный аккумулятор.</a:t>
                </a:r>
              </a:p>
              <a:p>
                <a:r>
                  <a:rPr lang="ru-RU" sz="2800" dirty="0"/>
                  <a:t>Разряд:</a:t>
                </a:r>
              </a:p>
              <a:p>
                <a14:m>
                  <m:oMath xmlns:m="http://schemas.openxmlformats.org/officeDocument/2006/math">
                    <m:r>
                      <a:rPr lang="ru-RU" b="0" i="1" smtClean="0">
                        <a:latin typeface="Cambria Math" panose="02040503050406030204" pitchFamily="18" charset="0"/>
                      </a:rPr>
                      <m:t>(−)</m:t>
                    </m:r>
                    <m:r>
                      <a:rPr lang="ru-RU" i="1">
                        <a:latin typeface="Cambria Math" panose="02040503050406030204" pitchFamily="18" charset="0"/>
                      </a:rPr>
                      <m:t>А: </m:t>
                    </m:r>
                    <m:sSup>
                      <m:sSup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𝑃𝑏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−2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𝑃𝑏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2+</m:t>
                        </m:r>
                      </m:sup>
                    </m:sSup>
                  </m:oMath>
                </a14:m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 </a:t>
                </a:r>
                <a:r>
                  <a:rPr lang="ru-RU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𝑃𝑏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2+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2−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𝑃𝑏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r>
                      <a:rPr lang="ru-RU" i="1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𝑃𝑏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2−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−2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𝑃𝑏𝑆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ru-RU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ru-RU" b="0" i="1" smtClean="0">
                        <a:latin typeface="Cambria Math" panose="02040503050406030204" pitchFamily="18" charset="0"/>
                      </a:rPr>
                      <m:t>(+)</m:t>
                    </m:r>
                    <m:r>
                      <a:rPr lang="ru-RU" i="1">
                        <a:latin typeface="Cambria Math" panose="02040503050406030204" pitchFamily="18" charset="0"/>
                      </a:rPr>
                      <m:t>К: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𝑃𝑏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+4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+2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𝑃𝑏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2+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+2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</m:oMath>
                </a14:m>
                <a:endParaRPr lang="en-US" u="sng" dirty="0"/>
              </a:p>
              <a:p>
                <a:r>
                  <a:rPr lang="en-US" dirty="0"/>
                  <a:t>   </a:t>
                </a:r>
                <a:r>
                  <a:rPr lang="ru-RU" dirty="0"/>
                  <a:t>       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𝑃𝑏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2+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2−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𝑃𝑏𝑆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endParaRPr lang="en-US" u="sng" dirty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r>
                      <a:rPr lang="ru-RU" i="1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𝑃𝑏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4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2−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𝑃𝑏𝑆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+2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𝑂</m:t>
                    </m:r>
                  </m:oMath>
                </a14:m>
                <a:endParaRPr lang="en-US" u="sng" dirty="0"/>
              </a:p>
              <a:p>
                <a:endParaRPr lang="en-US" u="sng" dirty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r>
                      <a:rPr lang="ru-RU" i="1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𝑃𝑏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𝑃𝑏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+2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𝑆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𝑃𝑏𝑆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+2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𝑂</m:t>
                    </m:r>
                  </m:oMath>
                </a14:m>
                <a:endParaRPr lang="en-US" u="sng" dirty="0"/>
              </a:p>
              <a:p>
                <a:endParaRPr lang="en-US" u="sng" dirty="0"/>
              </a:p>
              <a:p>
                <a:endParaRPr lang="en-US" u="sng" dirty="0"/>
              </a:p>
              <a:p>
                <a:r>
                  <a:rPr lang="en-US" u="sng" dirty="0"/>
                  <a:t>     </a:t>
                </a:r>
                <a:endParaRPr lang="ru-RU" u="sng" dirty="0"/>
              </a:p>
            </p:txBody>
          </p:sp>
        </mc:Choice>
        <mc:Fallback xmlns="">
          <p:sp>
            <p:nvSpPr>
              <p:cNvPr id="3" name="Объект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210" y="299259"/>
                <a:ext cx="10316095" cy="5960226"/>
              </a:xfrm>
              <a:prstGeom prst="rect">
                <a:avLst/>
              </a:prstGeom>
              <a:blipFill>
                <a:blip r:embed="rId2"/>
                <a:stretch>
                  <a:fillRect l="-354" t="-235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148" name="Picture 4" descr="Принцип работы свинцово-кислотного аккумулятора.">
            <a:extLst>
              <a:ext uri="{FF2B5EF4-FFF2-40B4-BE49-F238E27FC236}">
                <a16:creationId xmlns:a16="http://schemas.microsoft.com/office/drawing/2014/main" id="{EAA33CA9-D183-447B-B84F-B9EA16F699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3962" y="3487710"/>
            <a:ext cx="4876800" cy="2733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Свинцовый кислотный аккумулятор. Устройство и принцип действия ...">
            <a:extLst>
              <a:ext uri="{FF2B5EF4-FFF2-40B4-BE49-F238E27FC236}">
                <a16:creationId xmlns:a16="http://schemas.microsoft.com/office/drawing/2014/main" id="{A8E84227-A9D8-468C-96B2-92E6B1F631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4400" y="507597"/>
            <a:ext cx="5495925" cy="2771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8343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 txBox="1">
                <a:spLocks/>
              </p:cNvSpPr>
              <p:nvPr/>
            </p:nvSpPr>
            <p:spPr>
              <a:xfrm>
                <a:off x="856210" y="299259"/>
                <a:ext cx="10316095" cy="5960226"/>
              </a:xfrm>
              <a:prstGeom prst="rect">
                <a:avLst/>
              </a:prstGeom>
            </p:spPr>
            <p:txBody>
              <a:bodyPr>
                <a:normAutofit fontScale="92500" lnSpcReduction="20000"/>
              </a:bodyPr>
              <a:lstStyle>
                <a:lvl1pPr marL="91440" indent="-9144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 "/>
                  <a:defRPr sz="20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38404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56692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74980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93268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11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3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15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17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/>
                <a:r>
                  <a:rPr lang="ru-RU" sz="2800" b="1" dirty="0"/>
                  <a:t>3. Топливные элементы (ТЭ).</a:t>
                </a:r>
              </a:p>
              <a:p>
                <a:pPr algn="just"/>
                <a:r>
                  <a:rPr lang="ru-RU" dirty="0"/>
                  <a:t>Устройства непрерывного действия, где энергия реакции горения топлива непосредственно превращается в электрическую энергию. Относятся к первичным источникам тока. Окисление топлива происходит на поверхности индифферентных электродов (графит, платина, серебро, никель и др.), содержащих катализатор. В качестве топлива применяют водород, уголь, углеводороды, оксид углерода, метанол, гидразин N</a:t>
                </a:r>
                <a:r>
                  <a:rPr lang="ru-RU" baseline="-25000" dirty="0"/>
                  <a:t>2</a:t>
                </a:r>
                <a:r>
                  <a:rPr lang="ru-RU" dirty="0"/>
                  <a:t>Н</a:t>
                </a:r>
                <a:r>
                  <a:rPr lang="ru-RU" baseline="-25000" dirty="0"/>
                  <a:t>4</a:t>
                </a:r>
                <a:r>
                  <a:rPr lang="ru-RU" dirty="0"/>
                  <a:t> и другие органические соединения. Топливо является восстановителем. Окислителем является кислород или воздух. Были источником энергии на кораблях «Аполло» американской лунной программы.</a:t>
                </a:r>
              </a:p>
              <a:p>
                <a:pPr algn="just"/>
                <a:r>
                  <a:rPr lang="ru-RU" u="sng" dirty="0"/>
                  <a:t>Наиболее изученный – водородно-кислородный ТЭ.</a:t>
                </a:r>
              </a:p>
              <a:p>
                <a:pPr algn="just"/>
                <a:r>
                  <a:rPr lang="ru-RU" dirty="0"/>
                  <a:t>С щелочным электролитом:</a:t>
                </a:r>
              </a:p>
              <a:p>
                <a:pPr algn="just"/>
                <a14:m>
                  <m:oMath xmlns:m="http://schemas.openxmlformats.org/officeDocument/2006/math">
                    <m:d>
                      <m:dPr>
                        <m:ctrlPr>
                          <a:rPr lang="ru-RU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u-RU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e>
                    </m:d>
                    <m:r>
                      <a:rPr lang="ru-RU" i="1">
                        <a:latin typeface="Cambria Math" panose="02040503050406030204" pitchFamily="18" charset="0"/>
                      </a:rPr>
                      <m:t>А:</m:t>
                    </m:r>
                    <m:sSub>
                      <m:sSubPr>
                        <m:ctrlPr>
                          <a:rPr lang="ru-RU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𝑂𝐻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</m:oMath>
                </a14:m>
                <a:endParaRPr lang="en-US" dirty="0"/>
              </a:p>
              <a:p>
                <a:pPr algn="just"/>
                <a14:m>
                  <m:oMath xmlns:m="http://schemas.openxmlformats.org/officeDocument/2006/math">
                    <m:d>
                      <m:d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e>
                    </m:d>
                    <m:r>
                      <a:rPr lang="ru-RU" b="0" i="1" smtClean="0">
                        <a:latin typeface="Cambria Math" panose="02040503050406030204" pitchFamily="18" charset="0"/>
                      </a:rPr>
                      <m:t>К</m:t>
                    </m:r>
                    <m:r>
                      <a:rPr lang="ru-RU" i="1"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𝑂𝐻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</m:oMath>
                </a14:m>
                <a:endParaRPr lang="en-US" dirty="0"/>
              </a:p>
              <a:p>
                <a:pPr algn="just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r>
                      <a:rPr lang="ru-RU" i="1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𝑂</m:t>
                    </m:r>
                  </m:oMath>
                </a14:m>
                <a:endParaRPr lang="en-US" dirty="0"/>
              </a:p>
              <a:p>
                <a:pPr algn="just"/>
                <a:r>
                  <a:rPr lang="ru-RU" dirty="0"/>
                  <a:t>С кислотным электролитом:</a:t>
                </a:r>
              </a:p>
              <a:p>
                <a:pPr algn="just"/>
                <a14:m>
                  <m:oMath xmlns:m="http://schemas.openxmlformats.org/officeDocument/2006/math">
                    <m:d>
                      <m:d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u-RU" i="1">
                            <a:latin typeface="Cambria Math" panose="02040503050406030204" pitchFamily="18" charset="0"/>
                          </a:rPr>
                          <m:t>−</m:t>
                        </m:r>
                      </m:e>
                    </m:d>
                    <m:r>
                      <a:rPr lang="ru-RU" i="1">
                        <a:latin typeface="Cambria Math" panose="02040503050406030204" pitchFamily="18" charset="0"/>
                      </a:rPr>
                      <m:t>А:</m:t>
                    </m:r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−4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ru-RU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endParaRPr lang="ru-RU" i="1" dirty="0">
                  <a:latin typeface="Cambria Math" panose="02040503050406030204" pitchFamily="18" charset="0"/>
                </a:endParaRPr>
              </a:p>
              <a:p>
                <a:pPr algn="just"/>
                <a14:m>
                  <m:oMath xmlns:m="http://schemas.openxmlformats.org/officeDocument/2006/math">
                    <m:d>
                      <m:d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</m:e>
                    </m:d>
                    <m:r>
                      <a:rPr lang="ru-RU" i="1">
                        <a:latin typeface="Cambria Math" panose="02040503050406030204" pitchFamily="18" charset="0"/>
                      </a:rPr>
                      <m:t>К:</m:t>
                    </m:r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ru-RU" i="1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+4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𝑂</m:t>
                    </m:r>
                  </m:oMath>
                </a14:m>
                <a:endParaRPr lang="en-US" dirty="0"/>
              </a:p>
              <a:p>
                <a:pPr algn="just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r>
                      <a:rPr lang="ru-RU" i="1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𝑂</m:t>
                    </m:r>
                  </m:oMath>
                </a14:m>
                <a:endParaRPr lang="en-US" dirty="0"/>
              </a:p>
              <a:p>
                <a:pPr algn="just"/>
                <a:endParaRPr lang="ru-RU" dirty="0"/>
              </a:p>
            </p:txBody>
          </p:sp>
        </mc:Choice>
        <mc:Fallback xmlns="">
          <p:sp>
            <p:nvSpPr>
              <p:cNvPr id="3" name="Объект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210" y="299259"/>
                <a:ext cx="10316095" cy="5960226"/>
              </a:xfrm>
              <a:prstGeom prst="rect">
                <a:avLst/>
              </a:prstGeom>
              <a:blipFill>
                <a:blip r:embed="rId2"/>
                <a:stretch>
                  <a:fillRect l="-532" t="-2556" r="-53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A4E9E201-E535-4F51-8BF4-18CBF283DD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650" t="22266" r="28075" b="27067"/>
          <a:stretch/>
        </p:blipFill>
        <p:spPr>
          <a:xfrm>
            <a:off x="6702552" y="2241193"/>
            <a:ext cx="4469753" cy="4073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5698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97280" y="253352"/>
            <a:ext cx="10058400" cy="1450757"/>
          </a:xfrm>
        </p:spPr>
        <p:txBody>
          <a:bodyPr/>
          <a:lstStyle/>
          <a:p>
            <a:pPr algn="just"/>
            <a:r>
              <a:rPr lang="ru-RU" b="1" dirty="0"/>
              <a:t>Электролиз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ru-RU" b="1" dirty="0"/>
              <a:t>Окислительно-восстановительные процессы, протекающие на электродах при пропускании электрического тока через раствор или расплав электролита. </a:t>
            </a:r>
          </a:p>
          <a:p>
            <a:r>
              <a:rPr lang="ru-RU" sz="1900" dirty="0"/>
              <a:t>Виды:</a:t>
            </a:r>
          </a:p>
          <a:p>
            <a:r>
              <a:rPr lang="ru-RU" sz="1900" dirty="0"/>
              <a:t>- электролиз расплавов</a:t>
            </a:r>
          </a:p>
          <a:p>
            <a:r>
              <a:rPr lang="ru-RU" sz="1900" dirty="0"/>
              <a:t>- электролиз растворов</a:t>
            </a:r>
          </a:p>
          <a:p>
            <a:r>
              <a:rPr lang="ru-RU" sz="1900" dirty="0"/>
              <a:t>- с растворимыми (активными) анодами</a:t>
            </a:r>
          </a:p>
          <a:p>
            <a:r>
              <a:rPr lang="ru-RU" sz="1900" dirty="0"/>
              <a:t>- с нерастворимыми (инертными) анодами</a:t>
            </a:r>
          </a:p>
          <a:p>
            <a:endParaRPr lang="ru-RU" dirty="0"/>
          </a:p>
          <a:p>
            <a:endParaRPr lang="ru-RU" dirty="0"/>
          </a:p>
          <a:p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A26DAB0-9CA9-401C-B663-0847FA40DE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575" t="25867" r="8500" b="27334"/>
          <a:stretch/>
        </p:blipFill>
        <p:spPr>
          <a:xfrm>
            <a:off x="6096000" y="2659550"/>
            <a:ext cx="5477256" cy="3209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2892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 txBox="1">
                <a:spLocks/>
              </p:cNvSpPr>
              <p:nvPr/>
            </p:nvSpPr>
            <p:spPr>
              <a:xfrm>
                <a:off x="521208" y="274319"/>
                <a:ext cx="11045952" cy="5923979"/>
              </a:xfrm>
              <a:prstGeom prst="rect">
                <a:avLst/>
              </a:prstGeom>
            </p:spPr>
            <p:txBody>
              <a:bodyPr numCol="1">
                <a:normAutofit/>
              </a:bodyPr>
              <a:lstStyle>
                <a:lvl1pPr marL="91440" indent="-9144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 "/>
                  <a:defRPr sz="20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38404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56692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74980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93268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11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3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15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17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/>
                <a:r>
                  <a:rPr lang="en-US" sz="2800" b="1" dirty="0"/>
                  <a:t>1</a:t>
                </a:r>
                <a:r>
                  <a:rPr lang="ru-RU" sz="2800" b="1" dirty="0"/>
                  <a:t>. Электролиз расплавов</a:t>
                </a:r>
                <a:endParaRPr lang="en-US" sz="2800" b="1" dirty="0"/>
              </a:p>
              <a:p>
                <a:pPr lvl="0" algn="just" fontAlgn="base"/>
                <a:r>
                  <a:rPr lang="ru-RU" altLang="ru-RU" dirty="0"/>
                  <a:t>На анодах всегда идёт процесс окисления – отдачи электронов. </a:t>
                </a:r>
              </a:p>
              <a:p>
                <a:pPr lvl="0" algn="just" fontAlgn="base"/>
                <a:r>
                  <a:rPr lang="ru-RU" altLang="ru-RU" dirty="0"/>
                  <a:t>На катодах – восстановления – присоединения электронов.</a:t>
                </a:r>
              </a:p>
              <a:p>
                <a:pPr lvl="0" algn="just" fontAlgn="base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𝑚𝑀𝑒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𝑛𝐴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</m:sup>
                    </m:sSup>
                  </m:oMath>
                </a14:m>
                <a:endParaRPr lang="en-US" altLang="ru-RU" dirty="0"/>
              </a:p>
              <a:p>
                <a:pPr algn="just" fontAlgn="base"/>
                <a14:m>
                  <m:oMath xmlns:m="http://schemas.openxmlformats.org/officeDocument/2006/math">
                    <m:d>
                      <m:dPr>
                        <m:ctrlPr>
                          <a:rPr lang="ru-RU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e>
                    </m:d>
                    <m:r>
                      <a:rPr lang="ru-RU" i="1">
                        <a:latin typeface="Cambria Math" panose="02040503050406030204" pitchFamily="18" charset="0"/>
                      </a:rPr>
                      <m:t>А: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just" fontAlgn="base"/>
                <a14:m>
                  <m:oMath xmlns:m="http://schemas.openxmlformats.org/officeDocument/2006/math">
                    <m:d>
                      <m:d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e>
                    </m:d>
                    <m:r>
                      <a:rPr lang="ru-RU" b="0" i="1" smtClean="0">
                        <a:latin typeface="Cambria Math" panose="02040503050406030204" pitchFamily="18" charset="0"/>
                      </a:rPr>
                      <m:t>К</m:t>
                    </m:r>
                    <m:r>
                      <a:rPr lang="ru-RU" i="1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𝑀𝑒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𝑛𝑒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𝑀𝑒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just" fontAlgn="base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r>
                      <a:rPr lang="ru-RU" i="1"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𝑀𝑒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groupChr>
                      <m:groupChrPr>
                        <m:chr m:val="→"/>
                        <m:vertJc m:val="bot"/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ru-RU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э</m:t>
                        </m:r>
                        <m:r>
                          <a:rPr lang="ru-RU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л</m:t>
                        </m:r>
                      </m:e>
                    </m:groupCh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𝑀𝑒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p>
                    </m:sSup>
                    <m:r>
                      <a:rPr lang="ru-R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endParaRPr lang="ru-RU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just" fontAlgn="base"/>
                <a:endParaRPr lang="ru-RU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just" fontAlgn="base"/>
                <a:r>
                  <a:rPr lang="ru-RU" sz="2800" b="1" dirty="0"/>
                  <a:t>2. Электролиз растворов</a:t>
                </a:r>
                <a:endParaRPr lang="en-US" sz="2800" b="1" dirty="0"/>
              </a:p>
              <a:p>
                <a:pPr algn="just" fontAlgn="base"/>
                <a:r>
                  <a:rPr lang="ru-RU" b="1" dirty="0"/>
                  <a:t>Правило разряда ионов: </a:t>
                </a:r>
                <a:r>
                  <a:rPr lang="ru-RU" dirty="0"/>
                  <a:t>если на электродах потенциально возможны несколько реакций, то наиболее вероятна та, которая требует меньших затрат энергии.</a:t>
                </a:r>
              </a:p>
              <a:p>
                <a:pPr algn="just" fontAlgn="base"/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 algn="just" fontAlgn="base"/>
                <a:endParaRPr lang="ru-RU" altLang="ru-RU" dirty="0"/>
              </a:p>
              <a:p>
                <a:pPr algn="just"/>
                <a:endParaRPr lang="ru-RU" dirty="0"/>
              </a:p>
            </p:txBody>
          </p:sp>
        </mc:Choice>
        <mc:Fallback xmlns="">
          <p:sp>
            <p:nvSpPr>
              <p:cNvPr id="3" name="Объект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208" y="274319"/>
                <a:ext cx="11045952" cy="5923979"/>
              </a:xfrm>
              <a:prstGeom prst="rect">
                <a:avLst/>
              </a:prstGeom>
              <a:blipFill>
                <a:blip r:embed="rId2"/>
                <a:stretch>
                  <a:fillRect l="-331" t="-1646" r="-55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945168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Основные определения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ru-RU" b="1" dirty="0"/>
              <a:t>Электрохимические реакции – </a:t>
            </a:r>
            <a:r>
              <a:rPr lang="ru-RU" dirty="0"/>
              <a:t>в которых происходит взаимное</a:t>
            </a:r>
            <a:r>
              <a:rPr lang="en-US" dirty="0"/>
              <a:t> </a:t>
            </a:r>
            <a:r>
              <a:rPr lang="ru-RU" dirty="0"/>
              <a:t>превращение электрической и химической форм энергии.</a:t>
            </a:r>
          </a:p>
          <a:p>
            <a:pPr algn="just"/>
            <a:r>
              <a:rPr lang="ru-RU" b="1" dirty="0"/>
              <a:t>Электрохимические системы (ЭХС) – </a:t>
            </a:r>
            <a:r>
              <a:rPr lang="ru-RU" dirty="0"/>
              <a:t>устройства, где происходят электрохимические реакции.</a:t>
            </a:r>
          </a:p>
          <a:p>
            <a:pPr algn="just"/>
            <a:r>
              <a:rPr lang="ru-RU" dirty="0"/>
              <a:t>Любая ЭХС состоит из проводников первого рода (металл или полупроводник – электрод) и проводников второго рода (электролит).</a:t>
            </a:r>
          </a:p>
          <a:p>
            <a:pPr algn="just"/>
            <a:r>
              <a:rPr lang="ru-RU" b="1" dirty="0"/>
              <a:t>Электродные процессы (потенциалопределяющие) – </a:t>
            </a:r>
            <a:r>
              <a:rPr lang="ru-RU" dirty="0"/>
              <a:t>химические превращения, происходящие на электродах с участием заряженных частиц (ионов и электронов), переносимых через границу раздела фаз.</a:t>
            </a:r>
          </a:p>
          <a:p>
            <a:pPr algn="just"/>
            <a:endParaRPr lang="ru-RU" b="1" dirty="0"/>
          </a:p>
        </p:txBody>
      </p:sp>
    </p:spTree>
    <p:extLst>
      <p:ext uri="{BB962C8B-B14F-4D97-AF65-F5344CB8AC3E}">
        <p14:creationId xmlns:p14="http://schemas.microsoft.com/office/powerpoint/2010/main" val="28885582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 txBox="1">
                <a:spLocks/>
              </p:cNvSpPr>
              <p:nvPr/>
            </p:nvSpPr>
            <p:spPr>
              <a:xfrm>
                <a:off x="521208" y="274319"/>
                <a:ext cx="11045952" cy="5923979"/>
              </a:xfrm>
              <a:prstGeom prst="rect">
                <a:avLst/>
              </a:prstGeom>
            </p:spPr>
            <p:txBody>
              <a:bodyPr numCol="1">
                <a:normAutofit/>
              </a:bodyPr>
              <a:lstStyle>
                <a:lvl1pPr marL="91440" indent="-9144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 "/>
                  <a:defRPr sz="20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38404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56692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74980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93268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11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3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15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17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/>
                <a:r>
                  <a:rPr lang="ru-RU" sz="2800" b="1" dirty="0"/>
                  <a:t>2. Электролиз растворов</a:t>
                </a:r>
                <a:endParaRPr lang="en-US" sz="2800" b="1" dirty="0"/>
              </a:p>
              <a:p>
                <a:pPr algn="just" fontAlgn="base"/>
                <a:r>
                  <a:rPr lang="ru-RU" b="1" dirty="0"/>
                  <a:t>1) Правило катодного восстановления: </a:t>
                </a:r>
                <a:r>
                  <a:rPr lang="ru-RU" dirty="0"/>
                  <a:t>на катодах в первую очередь протекает тот процесс, который характеризуется более положительным значением потенциала.</a:t>
                </a:r>
              </a:p>
              <a:p>
                <a:pPr lvl="0" algn="just" fontAlgn="base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𝑚𝑀𝑒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𝑛𝐴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</m:sup>
                    </m:sSup>
                  </m:oMath>
                </a14:m>
                <a:endParaRPr lang="ru-RU" altLang="ru-RU" dirty="0"/>
              </a:p>
              <a:p>
                <a:pPr lvl="0" algn="just" fontAlgn="base"/>
                <a:endParaRPr lang="ru-RU" altLang="ru-RU" dirty="0"/>
              </a:p>
              <a:p>
                <a:pPr lvl="0" algn="just" fontAlgn="base"/>
                <a:endParaRPr lang="ru-RU" altLang="ru-RU" dirty="0"/>
              </a:p>
              <a:p>
                <a:pPr lvl="0" algn="just" fontAlgn="base"/>
                <a:endParaRPr lang="ru-RU" altLang="ru-RU" dirty="0"/>
              </a:p>
              <a:p>
                <a:pPr lvl="0" algn="just" fontAlgn="base"/>
                <a:endParaRPr lang="en-US" altLang="ru-RU" dirty="0"/>
              </a:p>
              <a:p>
                <a:pPr algn="just" fontAlgn="base"/>
                <a:r>
                  <a:rPr lang="ru-RU" u="sng" dirty="0"/>
                  <a:t>а. Растворы солей активных металлов (</a:t>
                </a:r>
                <a:r>
                  <a:rPr lang="en-US" u="sng" dirty="0"/>
                  <a:t>Li – Al)</a:t>
                </a:r>
                <a:endParaRPr lang="en-US" i="1" u="sng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just" fontAlgn="base"/>
                <a:r>
                  <a:rPr lang="ru-RU" dirty="0"/>
                  <a:t>Потенциалы реакций восстановления активных металлов сильно отрицательны и значительно меньше потенциала восстановления водорода из воды 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f>
                          <m:fPr>
                            <m:type m:val="skw"/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ru-RU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𝑂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𝐻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den>
                        </m:f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=−0,83</m:t>
                    </m:r>
                    <m:r>
                      <a:rPr lang="ru-RU" b="0" i="1" smtClean="0">
                        <a:latin typeface="Cambria Math" panose="02040503050406030204" pitchFamily="18" charset="0"/>
                      </a:rPr>
                      <m:t>В</m:t>
                    </m:r>
                  </m:oMath>
                </a14:m>
                <a:r>
                  <a:rPr lang="ru-RU" dirty="0"/>
                  <a:t>), поэтому на катодах всегда идёт восстановление водорода:</a:t>
                </a:r>
                <a:endParaRPr lang="en-US" dirty="0"/>
              </a:p>
              <a:p>
                <a:pPr algn="just" fontAlgn="base"/>
                <a14:m>
                  <m:oMath xmlns:m="http://schemas.openxmlformats.org/officeDocument/2006/math">
                    <m:d>
                      <m:d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e>
                    </m:d>
                    <m:r>
                      <a:rPr lang="ru-RU" b="0" i="1" smtClean="0">
                        <a:latin typeface="Cambria Math" panose="02040503050406030204" pitchFamily="18" charset="0"/>
                      </a:rPr>
                      <m:t>К</m:t>
                    </m:r>
                    <m:r>
                      <a:rPr lang="ru-RU" i="1"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ru-R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↑</m:t>
                    </m:r>
                    <m:r>
                      <a:rPr lang="ru-R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+2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𝑂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</m:sup>
                    </m:sSup>
                  </m:oMath>
                </a14:m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just" fontAlgn="base"/>
                <a:endParaRPr lang="ru-RU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just" fontAlgn="base"/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 algn="just" fontAlgn="base"/>
                <a:endParaRPr lang="ru-RU" altLang="ru-RU" dirty="0"/>
              </a:p>
              <a:p>
                <a:pPr algn="just"/>
                <a:endParaRPr lang="ru-RU" dirty="0"/>
              </a:p>
            </p:txBody>
          </p:sp>
        </mc:Choice>
        <mc:Fallback xmlns="">
          <p:sp>
            <p:nvSpPr>
              <p:cNvPr id="3" name="Объект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208" y="274319"/>
                <a:ext cx="11045952" cy="5923979"/>
              </a:xfrm>
              <a:prstGeom prst="rect">
                <a:avLst/>
              </a:prstGeom>
              <a:blipFill>
                <a:blip r:embed="rId2"/>
                <a:stretch>
                  <a:fillRect l="-331" t="-1646" r="-55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2" descr="Урок по теме: &quot;Химические свойства металлов. Ряд напряжения ...">
            <a:extLst>
              <a:ext uri="{FF2B5EF4-FFF2-40B4-BE49-F238E27FC236}">
                <a16:creationId xmlns:a16="http://schemas.microsoft.com/office/drawing/2014/main" id="{54A20046-6790-4FC1-A1F7-81D01BEC3F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8300" y="2029114"/>
            <a:ext cx="8915400" cy="156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8556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 txBox="1">
                <a:spLocks/>
              </p:cNvSpPr>
              <p:nvPr/>
            </p:nvSpPr>
            <p:spPr>
              <a:xfrm>
                <a:off x="521208" y="274319"/>
                <a:ext cx="11045952" cy="5923979"/>
              </a:xfrm>
              <a:prstGeom prst="rect">
                <a:avLst/>
              </a:prstGeom>
            </p:spPr>
            <p:txBody>
              <a:bodyPr numCol="1">
                <a:normAutofit lnSpcReduction="10000"/>
              </a:bodyPr>
              <a:lstStyle>
                <a:lvl1pPr marL="91440" indent="-9144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 "/>
                  <a:defRPr sz="20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38404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56692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74980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93268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11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3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15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17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/>
                <a:r>
                  <a:rPr lang="ru-RU" sz="2800" b="1" dirty="0"/>
                  <a:t>2. Электролиз растворов</a:t>
                </a:r>
                <a:endParaRPr lang="en-US" sz="2800" b="1" dirty="0"/>
              </a:p>
              <a:p>
                <a:pPr algn="just" fontAlgn="base"/>
                <a:r>
                  <a:rPr lang="ru-RU" u="sng" dirty="0"/>
                  <a:t>б. Растворы солей неактивных металлов (</a:t>
                </a:r>
                <a:r>
                  <a:rPr lang="en-US" u="sng" dirty="0"/>
                  <a:t>Cu - Au)</a:t>
                </a:r>
                <a:endParaRPr lang="en-US" i="1" u="sng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just" fontAlgn="base"/>
                <a:r>
                  <a:rPr lang="ru-RU" dirty="0"/>
                  <a:t>Потенциалы реакций восстановления неактивных металлов положительны и значительно больше потенциала восстановления водорода из воды 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f>
                          <m:fPr>
                            <m:type m:val="skw"/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ru-RU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𝑂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𝐻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den>
                        </m:f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=−0,83</m:t>
                    </m:r>
                    <m:r>
                      <a:rPr lang="ru-RU" b="0" i="1" smtClean="0">
                        <a:latin typeface="Cambria Math" panose="02040503050406030204" pitchFamily="18" charset="0"/>
                      </a:rPr>
                      <m:t>В</m:t>
                    </m:r>
                  </m:oMath>
                </a14:m>
                <a:r>
                  <a:rPr lang="ru-RU" dirty="0"/>
                  <a:t>), поэтому на катодах идёт восстановление металла:</a:t>
                </a:r>
                <a:endParaRPr lang="en-US" dirty="0"/>
              </a:p>
              <a:p>
                <a:pPr algn="just" fontAlgn="base"/>
                <a14:m>
                  <m:oMath xmlns:m="http://schemas.openxmlformats.org/officeDocument/2006/math">
                    <m:d>
                      <m:d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e>
                    </m:d>
                    <m:r>
                      <a:rPr lang="ru-RU" b="0" i="1" smtClean="0">
                        <a:latin typeface="Cambria Math" panose="02040503050406030204" pitchFamily="18" charset="0"/>
                      </a:rPr>
                      <m:t>К</m:t>
                    </m:r>
                    <m:r>
                      <a:rPr lang="ru-RU" i="1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𝑀𝑒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𝑛𝑒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𝑀𝑒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just" fontAlgn="base"/>
                <a:endParaRPr lang="ru-RU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just" fontAlgn="base"/>
                <a:r>
                  <a:rPr lang="ru-RU" u="sng" dirty="0"/>
                  <a:t>в. Растворы солей металлов средней активности (</a:t>
                </a:r>
                <a:r>
                  <a:rPr lang="en-US" u="sng" dirty="0"/>
                  <a:t>Mn - Pb)</a:t>
                </a:r>
                <a:endParaRPr lang="en-US" i="1" u="sng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just" fontAlgn="base">
                  <a:spcBef>
                    <a:spcPts val="600"/>
                  </a:spcBef>
                </a:pPr>
                <a:r>
                  <a:rPr lang="ru-RU" dirty="0"/>
                  <a:t>Потенциалы реакций восстановления металлов средней активности </a:t>
                </a:r>
              </a:p>
              <a:p>
                <a:pPr algn="just" fontAlgn="base">
                  <a:spcBef>
                    <a:spcPts val="600"/>
                  </a:spcBef>
                </a:pPr>
                <a:r>
                  <a:rPr lang="ru-RU" dirty="0"/>
                  <a:t>близки к потенциалу восстановления водорода из воды, поэтому </a:t>
                </a:r>
              </a:p>
              <a:p>
                <a:pPr algn="just" fontAlgn="base">
                  <a:spcBef>
                    <a:spcPts val="600"/>
                  </a:spcBef>
                </a:pPr>
                <a:r>
                  <a:rPr lang="ru-RU" dirty="0"/>
                  <a:t>на катодах протекают одновременно два процесса:</a:t>
                </a:r>
                <a:endParaRPr lang="en-US" dirty="0"/>
              </a:p>
              <a:p>
                <a:pPr algn="just" fontAlgn="base"/>
                <a14:m>
                  <m:oMath xmlns:m="http://schemas.openxmlformats.org/officeDocument/2006/math">
                    <m:d>
                      <m:d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</m:e>
                    </m:d>
                    <m:r>
                      <a:rPr lang="ru-RU" i="1">
                        <a:latin typeface="Cambria Math" panose="02040503050406030204" pitchFamily="18" charset="0"/>
                      </a:rPr>
                      <m:t>К:</m:t>
                    </m:r>
                    <m:d>
                      <m:dPr>
                        <m:begChr m:val="{"/>
                        <m:endChr m:val=""/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eqArr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𝑀𝑒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→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𝑀𝑒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sup>
                            </m:sSup>
                            <m:r>
                              <m:rPr>
                                <m:nor/>
                              </m:rPr>
                              <a:rPr lang="ru-RU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e>
                          <m:e>
                            <m:sSub>
                              <m:sSubPr>
                                <m:ctrlPr>
                                  <a:rPr lang="ru-RU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ru-RU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𝑂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ru-RU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𝐻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↑</m:t>
                            </m:r>
                            <m:r>
                              <a:rPr lang="ru-RU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+2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𝑂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𝐻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</m:sup>
                            </m:sSup>
                          </m:e>
                        </m:eqArr>
                      </m:e>
                    </m:d>
                  </m:oMath>
                </a14:m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201168" lvl="1" indent="0" algn="just" fontAlgn="base">
                  <a:buNone/>
                </a:pPr>
                <a:r>
                  <a:rPr lang="ru-RU" altLang="ru-RU" dirty="0"/>
                  <a:t> 									</a:t>
                </a:r>
              </a:p>
              <a:p>
                <a:pPr marL="201168" lvl="1" indent="0" algn="just" fontAlgn="base">
                  <a:buNone/>
                </a:pPr>
                <a:r>
                  <a:rPr lang="ru-RU" altLang="ru-RU" sz="1400" dirty="0"/>
                  <a:t> 									Электролиз водного  раствора</a:t>
                </a:r>
              </a:p>
              <a:p>
                <a:pPr marL="201168" lvl="1" indent="0" algn="just" fontAlgn="base">
                  <a:buNone/>
                </a:pPr>
                <a:r>
                  <a:rPr lang="ru-RU" altLang="ru-RU" sz="1400" dirty="0"/>
                  <a:t>									йодида калия </a:t>
                </a:r>
                <a:r>
                  <a:rPr lang="en-US" altLang="ru-RU" sz="1400" dirty="0"/>
                  <a:t>KI</a:t>
                </a:r>
                <a:endParaRPr lang="ru-RU" altLang="ru-RU" sz="1400" dirty="0"/>
              </a:p>
              <a:p>
                <a:pPr algn="just"/>
                <a:endParaRPr lang="ru-RU" dirty="0"/>
              </a:p>
            </p:txBody>
          </p:sp>
        </mc:Choice>
        <mc:Fallback xmlns="">
          <p:sp>
            <p:nvSpPr>
              <p:cNvPr id="3" name="Объект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208" y="274319"/>
                <a:ext cx="11045952" cy="5923979"/>
              </a:xfrm>
              <a:prstGeom prst="rect">
                <a:avLst/>
              </a:prstGeom>
              <a:blipFill>
                <a:blip r:embed="rId2"/>
                <a:stretch>
                  <a:fillRect l="-331" t="-2263" r="-55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7293AEC8-46B9-423A-A81C-2F1C4D1585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4558" y="2005873"/>
            <a:ext cx="2534125" cy="3399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335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 txBox="1">
                <a:spLocks/>
              </p:cNvSpPr>
              <p:nvPr/>
            </p:nvSpPr>
            <p:spPr>
              <a:xfrm>
                <a:off x="521208" y="274319"/>
                <a:ext cx="11045952" cy="5923979"/>
              </a:xfrm>
              <a:prstGeom prst="rect">
                <a:avLst/>
              </a:prstGeom>
            </p:spPr>
            <p:txBody>
              <a:bodyPr numCol="1">
                <a:normAutofit fontScale="92500"/>
              </a:bodyPr>
              <a:lstStyle>
                <a:lvl1pPr marL="91440" indent="-9144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 "/>
                  <a:defRPr sz="20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38404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56692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74980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93268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11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3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15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17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/>
                <a:r>
                  <a:rPr lang="ru-RU" sz="2800" b="1" dirty="0"/>
                  <a:t>2. Электролиз растворов</a:t>
                </a:r>
                <a:endParaRPr lang="en-US" sz="2800" b="1" dirty="0"/>
              </a:p>
              <a:p>
                <a:pPr algn="just" fontAlgn="base"/>
                <a:r>
                  <a:rPr lang="ru-RU" b="1" dirty="0"/>
                  <a:t>2) Правило анодного окисления: </a:t>
                </a:r>
                <a:r>
                  <a:rPr lang="ru-RU" dirty="0"/>
                  <a:t>на анодах в первую очередь протекает тот процесс, который характеризуется более отрицательным значением потенциала.</a:t>
                </a:r>
              </a:p>
              <a:p>
                <a:pPr lvl="0" algn="just" fontAlgn="base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𝑚𝑀𝑒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𝑛𝐴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</m:sup>
                    </m:sSup>
                  </m:oMath>
                </a14:m>
                <a:endParaRPr lang="ru-RU" altLang="ru-RU" dirty="0"/>
              </a:p>
              <a:p>
                <a:pPr algn="just" fontAlgn="base"/>
                <a:r>
                  <a:rPr lang="ru-RU" u="sng" dirty="0"/>
                  <a:t>а. Активные (растворимые) аноды</a:t>
                </a:r>
                <a:endParaRPr lang="en-US" i="1" u="sng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just" fontAlgn="base"/>
                <a:r>
                  <a:rPr lang="ru-RU" dirty="0"/>
                  <a:t>Если анод выполнен из растворимого металла, то при электролизе идёт окисление самого анода:</a:t>
                </a:r>
                <a:endParaRPr lang="en-US" dirty="0"/>
              </a:p>
              <a:p>
                <a:pPr algn="just" fontAlgn="base"/>
                <a14:m>
                  <m:oMath xmlns:m="http://schemas.openxmlformats.org/officeDocument/2006/math">
                    <m:d>
                      <m:d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</m:e>
                    </m:d>
                    <m:r>
                      <a:rPr lang="ru-RU" i="1">
                        <a:latin typeface="Cambria Math" panose="02040503050406030204" pitchFamily="18" charset="0"/>
                      </a:rPr>
                      <m:t>А: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𝑀𝑒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𝑀𝑒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just" fontAlgn="base"/>
                <a:r>
                  <a:rPr lang="ru-RU" u="sng" dirty="0"/>
                  <a:t>б. Неактивные (инертные) аноды</a:t>
                </a:r>
                <a:endParaRPr lang="en-US" i="1" u="sng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just" fontAlgn="base"/>
                <a:r>
                  <a:rPr lang="ru-RU" dirty="0"/>
                  <a:t>Если анод инертный (газовые, угольные, из инертных металлов), то возможны следующие процессы:</a:t>
                </a:r>
                <a:endParaRPr lang="en-US" dirty="0"/>
              </a:p>
              <a:p>
                <a:pPr algn="just" fontAlgn="base"/>
                <a:r>
                  <a:rPr lang="ru-RU" dirty="0"/>
                  <a:t>1. Если анион соли простой, </a:t>
                </a:r>
                <a:r>
                  <a:rPr lang="ru-RU" dirty="0" err="1"/>
                  <a:t>безкислородсодержащий</a:t>
                </a:r>
                <a:r>
                  <a:rPr lang="ru-RU" dirty="0"/>
                  <a:t>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𝐶𝑙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</m:sup>
                    </m:sSup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𝐵𝑟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u-RU" dirty="0"/>
                  <a:t>, то окисляется сам ион:</a:t>
                </a:r>
              </a:p>
              <a:p>
                <a:pPr algn="just" fontAlgn="base"/>
                <a14:m>
                  <m:oMath xmlns:m="http://schemas.openxmlformats.org/officeDocument/2006/math">
                    <m:d>
                      <m:d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</m:e>
                    </m:d>
                    <m:r>
                      <a:rPr lang="ru-RU" i="1">
                        <a:latin typeface="Cambria Math" panose="02040503050406030204" pitchFamily="18" charset="0"/>
                      </a:rPr>
                      <m:t>А: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𝑚𝑒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endParaRPr lang="ru-RU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just" fontAlgn="base"/>
                <a:r>
                  <a:rPr lang="ru-RU" dirty="0"/>
                  <a:t>2. Если анион сложный, кислородсодержащий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2−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ru-RU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</m:sup>
                    </m:sSubSup>
                  </m:oMath>
                </a14:m>
                <a:r>
                  <a:rPr lang="en-US" dirty="0"/>
                  <a:t>,…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u-RU" dirty="0"/>
                  <a:t>, а также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dirty="0"/>
                  <a:t>то окисляется вода, т.к. потенциал этой реакции более отрицательный, чем окисления аниона:</a:t>
                </a:r>
                <a:endParaRPr lang="en-US" dirty="0"/>
              </a:p>
              <a:p>
                <a:pPr algn="just" fontAlgn="base"/>
                <a14:m>
                  <m:oMath xmlns:m="http://schemas.openxmlformats.org/officeDocument/2006/math">
                    <m:d>
                      <m:d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</m:e>
                    </m:d>
                    <m:r>
                      <a:rPr lang="ru-RU" i="1">
                        <a:latin typeface="Cambria Math" panose="02040503050406030204" pitchFamily="18" charset="0"/>
                      </a:rPr>
                      <m:t>А:</m:t>
                    </m:r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−4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↑</m:t>
                    </m:r>
                    <m:r>
                      <a:rPr lang="ru-RU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4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endParaRPr lang="ru-RU" dirty="0"/>
              </a:p>
              <a:p>
                <a:pPr algn="just" fontAlgn="base"/>
                <a:endParaRPr lang="ru-RU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just" fontAlgn="base"/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 algn="just" fontAlgn="base"/>
                <a:endParaRPr lang="ru-RU" altLang="ru-RU" dirty="0"/>
              </a:p>
              <a:p>
                <a:pPr algn="just"/>
                <a:endParaRPr lang="ru-RU" dirty="0"/>
              </a:p>
            </p:txBody>
          </p:sp>
        </mc:Choice>
        <mc:Fallback xmlns="">
          <p:sp>
            <p:nvSpPr>
              <p:cNvPr id="3" name="Объект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208" y="274319"/>
                <a:ext cx="11045952" cy="5923979"/>
              </a:xfrm>
              <a:prstGeom prst="rect">
                <a:avLst/>
              </a:prstGeom>
              <a:blipFill>
                <a:blip r:embed="rId2"/>
                <a:stretch>
                  <a:fillRect l="-166" t="-1543" r="-49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150278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 txBox="1">
                <a:spLocks/>
              </p:cNvSpPr>
              <p:nvPr/>
            </p:nvSpPr>
            <p:spPr>
              <a:xfrm>
                <a:off x="521208" y="274319"/>
                <a:ext cx="11045952" cy="5923979"/>
              </a:xfrm>
              <a:prstGeom prst="rect">
                <a:avLst/>
              </a:prstGeom>
            </p:spPr>
            <p:txBody>
              <a:bodyPr numCol="1">
                <a:normAutofit lnSpcReduction="10000"/>
              </a:bodyPr>
              <a:lstStyle>
                <a:lvl1pPr marL="91440" indent="-9144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 "/>
                  <a:defRPr sz="20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38404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56692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74980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93268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11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3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15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17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ru-RU" b="1" dirty="0"/>
                  <a:t>Поляризация -  </a:t>
                </a:r>
                <a:r>
                  <a:rPr lang="ru-RU" dirty="0"/>
                  <a:t>отклонение напряжения электролиза (и ЭДС ГЭ) от стандартного значения называется</a:t>
                </a:r>
                <a:r>
                  <a:rPr lang="ru-RU" b="1" dirty="0"/>
                  <a:t>.</a:t>
                </a:r>
                <a:r>
                  <a:rPr lang="ru-RU" dirty="0"/>
                  <a:t> </a:t>
                </a:r>
              </a:p>
              <a:p>
                <a:r>
                  <a:rPr lang="ru-RU" dirty="0"/>
                  <a:t>Причины поляризации электродов:</a:t>
                </a:r>
              </a:p>
              <a:p>
                <a:r>
                  <a:rPr lang="ru-RU" b="1" dirty="0"/>
                  <a:t>- </a:t>
                </a:r>
                <a:r>
                  <a:rPr lang="ru-RU" u="sng" dirty="0"/>
                  <a:t>концентрационная поляризация </a:t>
                </a:r>
                <a:r>
                  <a:rPr lang="ru-RU" dirty="0">
                    <a:sym typeface="Symbol" panose="05050102010706020507" pitchFamily="18" charset="2"/>
                  </a:rPr>
                  <a:t></a:t>
                </a:r>
                <a:r>
                  <a:rPr lang="ru-RU" dirty="0"/>
                  <a:t> изменение концентрации ионов у электрода в результате протекания реакции (тока);</a:t>
                </a:r>
              </a:p>
              <a:p>
                <a:r>
                  <a:rPr lang="ru-RU" dirty="0"/>
                  <a:t>- </a:t>
                </a:r>
                <a:r>
                  <a:rPr lang="ru-RU" u="sng" dirty="0"/>
                  <a:t>катодное и анодное перенапряжение </a:t>
                </a:r>
                <a:r>
                  <a:rPr lang="ru-RU" dirty="0">
                    <a:sym typeface="Symbol" panose="05050102010706020507" pitchFamily="18" charset="2"/>
                  </a:rPr>
                  <a:t></a:t>
                </a:r>
                <a:r>
                  <a:rPr lang="ru-RU" dirty="0"/>
                  <a:t> замедленное протекание реакций на электродах;</a:t>
                </a:r>
              </a:p>
              <a:p>
                <a:r>
                  <a:rPr lang="ru-RU" b="1" dirty="0"/>
                  <a:t>- </a:t>
                </a:r>
                <a:r>
                  <a:rPr lang="ru-RU" u="sng" dirty="0"/>
                  <a:t>пассивация</a:t>
                </a:r>
                <a:r>
                  <a:rPr lang="ru-RU" dirty="0"/>
                  <a:t> электродов (образование на поверхностях </a:t>
                </a:r>
                <a:r>
                  <a:rPr lang="ru-RU" dirty="0" err="1"/>
                  <a:t>труднора-створимых</a:t>
                </a:r>
                <a:r>
                  <a:rPr lang="ru-RU" dirty="0"/>
                  <a:t>, </a:t>
                </a:r>
                <a:r>
                  <a:rPr lang="ru-RU" dirty="0" err="1"/>
                  <a:t>плохопроводящих</a:t>
                </a:r>
                <a:r>
                  <a:rPr lang="ru-RU" dirty="0"/>
                  <a:t> пленок).</a:t>
                </a:r>
              </a:p>
              <a:p>
                <a:pPr algn="just"/>
                <a:r>
                  <a:rPr lang="ru-RU" sz="2800" b="1" dirty="0"/>
                  <a:t>Количественные законы электролиза</a:t>
                </a:r>
                <a:endParaRPr lang="en-US" sz="2800" b="1" dirty="0"/>
              </a:p>
              <a:p>
                <a:pPr algn="just"/>
                <a:r>
                  <a:rPr lang="ru-RU" b="1" dirty="0"/>
                  <a:t>1. </a:t>
                </a:r>
                <a:r>
                  <a:rPr lang="ru-RU" dirty="0"/>
                  <a:t>Масса электролита, подвергшаяся превращению при электролизе, а также массы образующихся на электродах веществ прямо пропорциональны количеству электричества, прошедшего через раствор или расплав электролита.</a:t>
                </a:r>
              </a:p>
              <a:p>
                <a:pPr algn="just"/>
                <a:r>
                  <a:rPr lang="ru-RU" b="1" dirty="0"/>
                  <a:t>2. </a:t>
                </a:r>
                <a:r>
                  <a:rPr lang="ru-RU" dirty="0"/>
                  <a:t>При прохождении одного и того же количества электричества через раствор или расплав электролита массы (объемы) веществ, выделившихся на электродах, прямо пропорциональны их химическим эквивалентам. </a:t>
                </a:r>
              </a:p>
              <a:p>
                <a:pPr algn="just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ru-RU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Э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ru-R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Э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𝐹</m:t>
                        </m:r>
                      </m:den>
                    </m:f>
                    <m:r>
                      <a:rPr lang="ru-RU" b="0" i="0" smtClean="0"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ru-RU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э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𝐹</m:t>
                        </m:r>
                      </m:den>
                    </m:f>
                    <m:r>
                      <a:rPr lang="ru-RU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ru-RU" dirty="0"/>
                  <a:t>	Выход по току: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ru-RU" b="0" i="1" smtClean="0">
                                <a:latin typeface="Cambria Math" panose="02040503050406030204" pitchFamily="18" charset="0"/>
                              </a:rPr>
                              <m:t>практич.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ru-RU" b="0" i="1" smtClean="0">
                                <a:latin typeface="Cambria Math" panose="02040503050406030204" pitchFamily="18" charset="0"/>
                              </a:rPr>
                              <m:t>теоре</m:t>
                            </m:r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тич.</m:t>
                            </m:r>
                          </m:sub>
                        </m:sSub>
                      </m:den>
                    </m:f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ru-RU" b="0" i="1" smtClean="0">
                        <a:latin typeface="Cambria Math" panose="02040503050406030204" pitchFamily="18" charset="0"/>
                      </a:rPr>
                      <m:t>100%</m:t>
                    </m:r>
                  </m:oMath>
                </a14:m>
                <a:endParaRPr lang="ru-RU" dirty="0"/>
              </a:p>
              <a:p>
                <a:pPr lvl="0" algn="just" fontAlgn="base"/>
                <a:endParaRPr lang="ru-RU" altLang="ru-RU" dirty="0"/>
              </a:p>
              <a:p>
                <a:pPr algn="just" fontAlgn="base"/>
                <a:endParaRPr lang="ru-RU" dirty="0"/>
              </a:p>
              <a:p>
                <a:pPr algn="just" fontAlgn="base"/>
                <a:endParaRPr lang="ru-RU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just" fontAlgn="base"/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 algn="just" fontAlgn="base"/>
                <a:endParaRPr lang="ru-RU" altLang="ru-RU" dirty="0"/>
              </a:p>
              <a:p>
                <a:pPr algn="just"/>
                <a:endParaRPr lang="ru-RU" dirty="0"/>
              </a:p>
            </p:txBody>
          </p:sp>
        </mc:Choice>
        <mc:Fallback xmlns="">
          <p:sp>
            <p:nvSpPr>
              <p:cNvPr id="3" name="Объект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208" y="274319"/>
                <a:ext cx="11045952" cy="5923979"/>
              </a:xfrm>
              <a:prstGeom prst="rect">
                <a:avLst/>
              </a:prstGeom>
              <a:blipFill>
                <a:blip r:embed="rId2"/>
                <a:stretch>
                  <a:fillRect l="-607" t="-1440" r="-55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575085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97280" y="253352"/>
            <a:ext cx="10058400" cy="1450757"/>
          </a:xfrm>
        </p:spPr>
        <p:txBody>
          <a:bodyPr/>
          <a:lstStyle/>
          <a:p>
            <a:pPr algn="just"/>
            <a:r>
              <a:rPr lang="ru-RU" b="1" dirty="0"/>
              <a:t>Коррозия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ru-RU" b="1" dirty="0"/>
              <a:t>Самопроизвольное разрушение (окисление) металлических конструкций в результате их физико-химического взаимодействия окружающей среды.</a:t>
            </a:r>
          </a:p>
          <a:p>
            <a:pPr algn="just"/>
            <a:r>
              <a:rPr lang="ru-RU" dirty="0"/>
              <a:t>Окружающая среда – </a:t>
            </a:r>
            <a:r>
              <a:rPr lang="ru-RU" b="1" i="1" dirty="0"/>
              <a:t>коррозионная (или агрессивная)</a:t>
            </a:r>
            <a:r>
              <a:rPr lang="ru-RU" dirty="0"/>
              <a:t> среда; результат химического взаимодействия – </a:t>
            </a:r>
            <a:r>
              <a:rPr lang="ru-RU" b="1" i="1" dirty="0"/>
              <a:t>продукты коррозии</a:t>
            </a:r>
            <a:r>
              <a:rPr lang="ru-RU" dirty="0"/>
              <a:t>.</a:t>
            </a:r>
          </a:p>
          <a:p>
            <a:pPr algn="just"/>
            <a:r>
              <a:rPr lang="ru-RU" sz="2600" b="1" dirty="0"/>
              <a:t>Классификация.</a:t>
            </a:r>
          </a:p>
          <a:p>
            <a:r>
              <a:rPr lang="ru-RU" b="1" i="1" dirty="0"/>
              <a:t>Коррозионные среды </a:t>
            </a:r>
            <a:r>
              <a:rPr lang="ru-RU" dirty="0"/>
              <a:t>бывают:</a:t>
            </a:r>
          </a:p>
          <a:p>
            <a:r>
              <a:rPr lang="ru-RU" dirty="0"/>
              <a:t>1. жидкие и газообразные;</a:t>
            </a:r>
          </a:p>
          <a:p>
            <a:r>
              <a:rPr lang="ru-RU" dirty="0"/>
              <a:t>2. проводящие и </a:t>
            </a:r>
            <a:r>
              <a:rPr lang="ru-RU" dirty="0" err="1"/>
              <a:t>неэлектролиты</a:t>
            </a:r>
            <a:r>
              <a:rPr lang="ru-RU"/>
              <a:t>;</a:t>
            </a:r>
            <a:endParaRPr lang="ru-RU" dirty="0"/>
          </a:p>
          <a:p>
            <a:r>
              <a:rPr lang="ru-RU" dirty="0"/>
              <a:t>3. натуральные и искусственные.</a:t>
            </a:r>
          </a:p>
          <a:p>
            <a:endParaRPr lang="ru-RU" dirty="0"/>
          </a:p>
          <a:p>
            <a:endParaRPr lang="ru-RU" dirty="0"/>
          </a:p>
        </p:txBody>
      </p:sp>
      <p:pic>
        <p:nvPicPr>
          <p:cNvPr id="2050" name="Picture 2" descr="http://setka-metallicheskaya.ru/img_tmp/stati/uscherb-ot-korrozii-metallicheskikh-konstruktsiy_3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9228" y="3676938"/>
            <a:ext cx="3250553" cy="2161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images.pexels.com/photos/1156542/pexels-photo-1156542.jpeg?auto=compress&amp;cs=tinysrgb&amp;h=750&amp;w=126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3639" y="3676937"/>
            <a:ext cx="3274130" cy="2161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65230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 txBox="1">
            <a:spLocks/>
          </p:cNvSpPr>
          <p:nvPr/>
        </p:nvSpPr>
        <p:spPr>
          <a:xfrm>
            <a:off x="315884" y="2901142"/>
            <a:ext cx="11876116" cy="3416531"/>
          </a:xfrm>
          <a:prstGeom prst="rect">
            <a:avLst/>
          </a:prstGeom>
        </p:spPr>
        <p:txBody>
          <a:bodyPr numCol="2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800" b="1" i="1" dirty="0"/>
              <a:t>2) Микроскопическая</a:t>
            </a:r>
            <a:r>
              <a:rPr lang="ru-RU" sz="1800" dirty="0"/>
              <a:t> коррозия:</a:t>
            </a:r>
          </a:p>
          <a:p>
            <a:pPr algn="just"/>
            <a:r>
              <a:rPr lang="ru-RU" sz="1800" dirty="0"/>
              <a:t>а) селективная (избирательная) – когда разрушению подвергается один из компонентов металлического сплава;</a:t>
            </a:r>
          </a:p>
          <a:p>
            <a:pPr algn="just"/>
            <a:r>
              <a:rPr lang="ru-RU" sz="1800" dirty="0"/>
              <a:t>б) </a:t>
            </a:r>
            <a:r>
              <a:rPr lang="ru-RU" sz="1800" dirty="0" err="1"/>
              <a:t>межзерновая</a:t>
            </a:r>
            <a:r>
              <a:rPr lang="ru-RU" sz="1800" dirty="0"/>
              <a:t> (интеркристаллитная, межкристаллитная) – разрушение пограничных слоев микрокристаллов (зерен) металла, что ослабляет связь между ними;</a:t>
            </a:r>
          </a:p>
          <a:p>
            <a:pPr algn="just"/>
            <a:r>
              <a:rPr lang="ru-RU" sz="1800" dirty="0"/>
              <a:t>в) </a:t>
            </a:r>
            <a:r>
              <a:rPr lang="ru-RU" sz="1800" dirty="0" err="1"/>
              <a:t>трансгранулярная</a:t>
            </a:r>
            <a:r>
              <a:rPr lang="ru-RU" sz="1800" dirty="0"/>
              <a:t> (транскристаллитная) – то есть разрушение происходящее под действием механической нагрузки и сопровождается появлением глубоких </a:t>
            </a:r>
            <a:r>
              <a:rPr lang="ru-RU" sz="1800" dirty="0" err="1"/>
              <a:t>межгранульных</a:t>
            </a:r>
            <a:r>
              <a:rPr lang="ru-RU" sz="1800" dirty="0"/>
              <a:t> трещин.</a:t>
            </a:r>
          </a:p>
          <a:p>
            <a:pPr lvl="0" algn="just" fontAlgn="base"/>
            <a:endParaRPr lang="ru-RU" altLang="ru-RU" sz="1800" dirty="0"/>
          </a:p>
          <a:p>
            <a:pPr algn="just" fontAlgn="base"/>
            <a:endParaRPr lang="ru-RU" sz="1800" dirty="0"/>
          </a:p>
          <a:p>
            <a:pPr algn="just" fontAlgn="base"/>
            <a:endParaRPr lang="ru-RU" sz="1800" i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algn="just" fontAlgn="base"/>
            <a:endParaRPr lang="en-US" sz="1800" i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lvl="0" algn="just" fontAlgn="base"/>
            <a:endParaRPr lang="ru-RU" altLang="ru-RU" sz="1800" dirty="0"/>
          </a:p>
          <a:p>
            <a:pPr algn="just"/>
            <a:endParaRPr lang="ru-RU" sz="1800" dirty="0"/>
          </a:p>
        </p:txBody>
      </p:sp>
      <p:sp>
        <p:nvSpPr>
          <p:cNvPr id="4" name="Объект 2"/>
          <p:cNvSpPr txBox="1">
            <a:spLocks/>
          </p:cNvSpPr>
          <p:nvPr/>
        </p:nvSpPr>
        <p:spPr>
          <a:xfrm>
            <a:off x="315884" y="241069"/>
            <a:ext cx="11403676" cy="2726574"/>
          </a:xfrm>
          <a:prstGeom prst="rect">
            <a:avLst/>
          </a:prstGeom>
        </p:spPr>
        <p:txBody>
          <a:bodyPr numCol="1">
            <a:normAutofit lnSpcReduction="1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800" b="1" dirty="0"/>
              <a:t>Классификация</a:t>
            </a:r>
            <a:endParaRPr lang="en-US" sz="2800" b="1" dirty="0"/>
          </a:p>
          <a:p>
            <a:r>
              <a:rPr lang="ru-RU" b="1" i="1" dirty="0"/>
              <a:t>По природе </a:t>
            </a:r>
            <a:r>
              <a:rPr lang="ru-RU" dirty="0"/>
              <a:t>поверхности разрушения коррозию делят на:</a:t>
            </a:r>
          </a:p>
          <a:p>
            <a:r>
              <a:rPr lang="ru-RU" b="1" i="1" dirty="0"/>
              <a:t>1) макроскопическая коррозия:</a:t>
            </a:r>
            <a:endParaRPr lang="ru-RU" dirty="0"/>
          </a:p>
          <a:p>
            <a:pPr algn="just"/>
            <a:r>
              <a:rPr lang="ru-RU" dirty="0"/>
              <a:t>а) сплошная (общая), которая поражает всю площадь продукта. Может быть равномерное и неравномерное разрушение;</a:t>
            </a:r>
          </a:p>
          <a:p>
            <a:pPr algn="just"/>
            <a:r>
              <a:rPr lang="ru-RU" dirty="0"/>
              <a:t>б) местная, в которой поражена конкретная часть или поверхность изделия. Она может быть определена в форме точек, язв и </a:t>
            </a:r>
            <a:r>
              <a:rPr lang="ru-RU" dirty="0" err="1"/>
              <a:t>питтинга</a:t>
            </a:r>
            <a:r>
              <a:rPr lang="ru-RU" dirty="0"/>
              <a:t> – точки разрушения на большую глубину.  </a:t>
            </a:r>
          </a:p>
          <a:p>
            <a:pPr algn="just" fontAlgn="base"/>
            <a:endParaRPr lang="ru-RU" i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algn="just" fontAlgn="base"/>
            <a:endParaRPr lang="en-US" i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lvl="0" algn="just" fontAlgn="base"/>
            <a:endParaRPr lang="ru-RU" altLang="ru-RU" dirty="0"/>
          </a:p>
          <a:p>
            <a:pPr algn="just"/>
            <a:endParaRPr lang="ru-RU" dirty="0"/>
          </a:p>
        </p:txBody>
      </p:sp>
      <p:pic>
        <p:nvPicPr>
          <p:cNvPr id="3074" name="Picture 2" descr="Межкристаллитная коррозия внешний вид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24" b="16422"/>
          <a:stretch/>
        </p:blipFill>
        <p:spPr bwMode="auto">
          <a:xfrm>
            <a:off x="6701154" y="4872642"/>
            <a:ext cx="2413058" cy="1346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3"/>
          <a:srcRect l="36528" t="33333" r="46597" b="25802"/>
          <a:stretch/>
        </p:blipFill>
        <p:spPr>
          <a:xfrm>
            <a:off x="9566438" y="3228215"/>
            <a:ext cx="2076796" cy="2828886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4"/>
          <a:srcRect l="29800" t="39914" r="41680" b="21356"/>
          <a:stretch/>
        </p:blipFill>
        <p:spPr>
          <a:xfrm>
            <a:off x="6797694" y="3072275"/>
            <a:ext cx="2219978" cy="1695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2807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 txBox="1">
                <a:spLocks/>
              </p:cNvSpPr>
              <p:nvPr/>
            </p:nvSpPr>
            <p:spPr>
              <a:xfrm>
                <a:off x="521208" y="274319"/>
                <a:ext cx="11045952" cy="5923979"/>
              </a:xfrm>
              <a:prstGeom prst="rect">
                <a:avLst/>
              </a:prstGeom>
            </p:spPr>
            <p:txBody>
              <a:bodyPr numCol="1">
                <a:normAutofit/>
              </a:bodyPr>
              <a:lstStyle>
                <a:lvl1pPr marL="91440" indent="-9144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 "/>
                  <a:defRPr sz="20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38404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56692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74980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93268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11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3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15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17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ru-RU" b="1" dirty="0"/>
                  <a:t>Классификация</a:t>
                </a:r>
                <a:endParaRPr lang="en-US" b="1" dirty="0"/>
              </a:p>
              <a:p>
                <a:pPr algn="just" fontAlgn="base"/>
                <a:r>
                  <a:rPr lang="ru-RU" b="1" i="1" dirty="0"/>
                  <a:t>По механизму коррозионных процессов</a:t>
                </a:r>
                <a:endParaRPr lang="en-US" b="1" i="1" dirty="0"/>
              </a:p>
              <a:p>
                <a:pPr algn="just" fontAlgn="base"/>
                <a:r>
                  <a:rPr lang="en-US" b="1" i="1" dirty="0"/>
                  <a:t>- </a:t>
                </a:r>
                <a:r>
                  <a:rPr lang="ru-RU" dirty="0"/>
                  <a:t>химическая;</a:t>
                </a:r>
                <a:endParaRPr lang="en-US" dirty="0"/>
              </a:p>
              <a:p>
                <a:pPr algn="just" fontAlgn="base"/>
                <a:r>
                  <a:rPr lang="en-US" dirty="0"/>
                  <a:t>- </a:t>
                </a:r>
                <a:r>
                  <a:rPr lang="ru-RU" dirty="0"/>
                  <a:t>электрохимическая.</a:t>
                </a:r>
              </a:p>
              <a:p>
                <a:pPr algn="just"/>
                <a:r>
                  <a:rPr lang="ru-RU" b="1" dirty="0"/>
                  <a:t>Причина коррозии металлов и сплавов в их термодинамической нестабильности</a:t>
                </a:r>
                <a:r>
                  <a:rPr lang="ru-RU" dirty="0"/>
                  <a:t>, поэтому коррозионные процессы происходят самопроизвольно и сопровождаются уменьшением энергии Гиббса: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  <m:r>
                      <a:rPr lang="ru-R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ru-RU" dirty="0"/>
                  <a:t>. Для химической коррозии стандартная энергия Гиббса связана с термодинамической константой равновесия соотношением: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𝑅𝑇𝑙𝑛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ru-RU" dirty="0"/>
                  <a:t>. В случае электрохимической (гальванической) коррозии энергия Гиббса связанна с ЭДС коррозионного гальванического элемента через уравнение: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𝑛𝐹</m:t>
                    </m:r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</m:oMath>
                </a14:m>
                <a:endParaRPr lang="ru-RU" dirty="0"/>
              </a:p>
              <a:p>
                <a:pPr algn="just"/>
                <a:endParaRPr lang="ru-RU" dirty="0"/>
              </a:p>
              <a:p>
                <a:pPr algn="just"/>
                <a:r>
                  <a:rPr lang="ru-RU" b="1" dirty="0"/>
                  <a:t>Методы оценки и показатели коррозии</a:t>
                </a:r>
                <a:endParaRPr lang="en-US" b="1" dirty="0"/>
              </a:p>
              <a:p>
                <a:pPr algn="just" fontAlgn="base"/>
                <a:r>
                  <a:rPr lang="ru-RU" i="1" dirty="0"/>
                  <a:t>1. Отрицательный массовый показатель или скорость коррозии</a:t>
                </a:r>
                <a:r>
                  <a:rPr lang="ru-RU" dirty="0"/>
                  <a:t> - убыль массы металла за единицу времени с единицы поверхности простого образца:</a:t>
                </a:r>
              </a:p>
              <a:p>
                <a:pPr lvl="0" algn="just" fontAlgn="base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𝒱</m:t>
                    </m:r>
                    <m:r>
                      <a:rPr lang="en-US" altLang="ru-RU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ru-RU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ru-RU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altLang="ru-RU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num>
                      <m:den>
                        <m:r>
                          <a:rPr lang="en-US" altLang="ru-RU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altLang="ru-RU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altLang="ru-RU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den>
                    </m:f>
                  </m:oMath>
                </a14:m>
                <a:r>
                  <a:rPr lang="en-US" altLang="ru-RU" dirty="0"/>
                  <a:t> 	(</a:t>
                </a:r>
                <a:r>
                  <a:rPr lang="ru-RU" altLang="ru-RU" dirty="0"/>
                  <a:t>чаще всего г/м</a:t>
                </a:r>
                <a:r>
                  <a:rPr lang="ru-RU" altLang="ru-RU" baseline="30000" dirty="0"/>
                  <a:t>2</a:t>
                </a:r>
                <a:r>
                  <a:rPr lang="ru-RU" altLang="ru-RU" dirty="0"/>
                  <a:t>*сутки)</a:t>
                </a:r>
              </a:p>
              <a:p>
                <a:pPr algn="just" fontAlgn="base"/>
                <a:endParaRPr lang="ru-RU" dirty="0"/>
              </a:p>
              <a:p>
                <a:pPr algn="just" fontAlgn="base"/>
                <a:endParaRPr lang="ru-RU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just" fontAlgn="base"/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 algn="just" fontAlgn="base"/>
                <a:endParaRPr lang="ru-RU" altLang="ru-RU" dirty="0"/>
              </a:p>
              <a:p>
                <a:pPr algn="just"/>
                <a:endParaRPr lang="ru-RU" dirty="0"/>
              </a:p>
            </p:txBody>
          </p:sp>
        </mc:Choice>
        <mc:Fallback xmlns="">
          <p:sp>
            <p:nvSpPr>
              <p:cNvPr id="3" name="Объект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208" y="274319"/>
                <a:ext cx="11045952" cy="5923979"/>
              </a:xfrm>
              <a:prstGeom prst="rect">
                <a:avLst/>
              </a:prstGeom>
              <a:blipFill>
                <a:blip r:embed="rId2"/>
                <a:stretch>
                  <a:fillRect t="-1029" r="-55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138642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 txBox="1">
                <a:spLocks/>
              </p:cNvSpPr>
              <p:nvPr/>
            </p:nvSpPr>
            <p:spPr>
              <a:xfrm>
                <a:off x="521208" y="274319"/>
                <a:ext cx="11045952" cy="5923979"/>
              </a:xfrm>
              <a:prstGeom prst="rect">
                <a:avLst/>
              </a:prstGeom>
            </p:spPr>
            <p:txBody>
              <a:bodyPr numCol="1">
                <a:normAutofit lnSpcReduction="10000"/>
              </a:bodyPr>
              <a:lstStyle>
                <a:lvl1pPr marL="91440" indent="-9144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 "/>
                  <a:defRPr sz="20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38404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56692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74980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93268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11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3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15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17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/>
                <a:r>
                  <a:rPr lang="ru-RU" b="1" dirty="0"/>
                  <a:t>Методы оценки и показатели коррозии</a:t>
                </a:r>
                <a:endParaRPr lang="en-US" b="1" dirty="0"/>
              </a:p>
              <a:p>
                <a:pPr algn="just" fontAlgn="base"/>
                <a:r>
                  <a:rPr lang="ru-RU" i="1" dirty="0"/>
                  <a:t>2. Глубинный показатель </a:t>
                </a:r>
                <a:r>
                  <a:rPr lang="ru-RU" dirty="0"/>
                  <a:t>- отношение средней глубины метала в единицу времени (мм/год):</a:t>
                </a:r>
              </a:p>
              <a:p>
                <a:pPr lvl="0" algn="just" fontAlgn="base"/>
                <a14:m>
                  <m:oMath xmlns:m="http://schemas.openxmlformats.org/officeDocument/2006/math">
                    <m:r>
                      <a:rPr lang="en-US" altLang="ru-RU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ru-RU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ru-RU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ru-RU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US" altLang="ru-RU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𝒱</m:t>
                        </m:r>
                      </m:num>
                      <m:den>
                        <m:r>
                          <a:rPr lang="en-US" altLang="ru-RU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den>
                    </m:f>
                  </m:oMath>
                </a14:m>
                <a:r>
                  <a:rPr lang="ru-RU" altLang="ru-RU" dirty="0"/>
                  <a:t>,	где </a:t>
                </a:r>
                <a:r>
                  <a:rPr lang="en-US" altLang="ru-RU" dirty="0"/>
                  <a:t>k – </a:t>
                </a:r>
                <a:r>
                  <a:rPr lang="ru-RU" altLang="ru-RU" dirty="0"/>
                  <a:t>коэффициент перевода времени в года.</a:t>
                </a:r>
              </a:p>
              <a:p>
                <a:pPr lvl="0" algn="just" fontAlgn="base"/>
                <a:endParaRPr lang="ru-RU" altLang="ru-RU" dirty="0"/>
              </a:p>
              <a:p>
                <a:pPr lvl="0" algn="just" fontAlgn="base"/>
                <a:r>
                  <a:rPr lang="ru-RU" i="1" dirty="0"/>
                  <a:t>3. Объемный показатель </a:t>
                </a:r>
                <a:r>
                  <a:rPr lang="ru-RU" dirty="0"/>
                  <a:t>– количество газа поглотившегося (чаще всего кислорода) или выделившегося (чаще всего водорода) металлом с единицы поверхности в единицу времени:</a:t>
                </a:r>
              </a:p>
              <a:p>
                <a:pPr lvl="0" algn="just" fontAlgn="base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𝒱</m:t>
                        </m:r>
                      </m:e>
                      <m:sub>
                        <m:r>
                          <a:rPr lang="ru-RU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об</m:t>
                        </m:r>
                      </m:sub>
                    </m:sSub>
                    <m:r>
                      <a:rPr lang="en-US" altLang="ru-RU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ru-RU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ru-RU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num>
                      <m:den>
                        <m:r>
                          <a:rPr lang="en-US" altLang="ru-RU" i="1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altLang="ru-R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altLang="ru-R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den>
                    </m:f>
                  </m:oMath>
                </a14:m>
                <a:endParaRPr lang="en-US" dirty="0"/>
              </a:p>
              <a:p>
                <a:pPr lvl="0" algn="just" fontAlgn="base"/>
                <a:endParaRPr lang="en-US" dirty="0"/>
              </a:p>
              <a:p>
                <a:pPr lvl="0" algn="just" fontAlgn="base"/>
                <a:r>
                  <a:rPr lang="ru-RU" i="1" dirty="0"/>
                  <a:t>4. Токовый индекс или плотность тока коррозии.</a:t>
                </a:r>
                <a:r>
                  <a:rPr lang="ru-RU" dirty="0"/>
                  <a:t> Характерна только для электрохимической коррозии:</a:t>
                </a:r>
              </a:p>
              <a:p>
                <a:pPr lvl="0" algn="just" fontAlgn="base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𝒱</m:t>
                        </m:r>
                      </m:e>
                      <m:sub>
                        <m:r>
                          <a:rPr lang="ru-RU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ток</m:t>
                        </m:r>
                      </m:sub>
                    </m:sSub>
                    <m:r>
                      <a:rPr lang="en-US" altLang="ru-RU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ru-RU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ru-RU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𝜈</m:t>
                        </m:r>
                      </m:num>
                      <m:den>
                        <m:r>
                          <a:rPr lang="en-US" altLang="ru-RU" i="1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altLang="ru-R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altLang="ru-R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ru-RU" altLang="ru-R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ru-RU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</a:t>
                </a:r>
                <a:r>
                  <a:rPr lang="ru-RU" dirty="0"/>
                  <a:t>где </a:t>
                </a:r>
                <a14:m>
                  <m:oMath xmlns:m="http://schemas.openxmlformats.org/officeDocument/2006/math">
                    <m:r>
                      <a:rPr lang="en-US" altLang="ru-RU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𝜈</m:t>
                    </m:r>
                    <m:r>
                      <a:rPr lang="ru-RU" altLang="ru-R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ru-RU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ru-RU" i="1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altLang="ru-RU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altLang="ru-RU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num>
                      <m:den>
                        <m:r>
                          <a:rPr lang="en-US" altLang="ru-RU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ru-RU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altLang="ru-RU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den>
                    </m:f>
                  </m:oMath>
                </a14:m>
                <a:r>
                  <a:rPr lang="en-US" dirty="0"/>
                  <a:t> - </a:t>
                </a:r>
                <a:r>
                  <a:rPr lang="ru-RU" dirty="0"/>
                  <a:t>количество моль вещества образовавшегося (израсходованного) на</a:t>
                </a:r>
              </a:p>
              <a:p>
                <a:pPr lvl="0" algn="just" fontAlgn="base"/>
                <a:r>
                  <a:rPr lang="ru-RU" dirty="0"/>
                  <a:t> 		 единицу поверхности </a:t>
                </a:r>
                <a:r>
                  <a:rPr lang="en-US" dirty="0"/>
                  <a:t>S</a:t>
                </a:r>
                <a:r>
                  <a:rPr lang="ru-RU" dirty="0"/>
                  <a:t> в единицу времени </a:t>
                </a:r>
                <a:r>
                  <a:rPr lang="en-US" dirty="0"/>
                  <a:t>t</a:t>
                </a:r>
                <a:r>
                  <a:rPr lang="ru-RU" dirty="0"/>
                  <a:t>;	</a:t>
                </a:r>
              </a:p>
              <a:p>
                <a:pPr lvl="0" algn="just" fontAlgn="base"/>
                <a:r>
                  <a:rPr lang="ru-RU" dirty="0"/>
                  <a:t>тогда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𝒱</m:t>
                        </m:r>
                      </m:e>
                      <m:sub>
                        <m:r>
                          <a:rPr lang="ru-R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ток</m:t>
                        </m:r>
                      </m:sub>
                    </m:sSub>
                    <m:r>
                      <a:rPr lang="en-US" altLang="ru-RU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ru-RU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ru-RU" i="1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altLang="ru-R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altLang="ru-R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num>
                      <m:den>
                        <m:r>
                          <a:rPr lang="en-US" altLang="ru-RU" i="1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altLang="ru-R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altLang="ru-R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altLang="ru-RU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altLang="ru-RU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ru-R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altLang="ru-RU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den>
                    </m:f>
                    <m:r>
                      <a:rPr lang="en-US" altLang="ru-R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ru-RU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ru-RU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num>
                      <m:den>
                        <m:r>
                          <a:rPr lang="en-US" altLang="ru-RU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ru-R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altLang="ru-RU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den>
                    </m:f>
                    <m:r>
                      <a:rPr lang="ru-RU" altLang="ru-RU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ru-RU" dirty="0"/>
                  <a:t> 	где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ru-RU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кор</m:t>
                        </m:r>
                      </m:sub>
                    </m:sSub>
                    <m:r>
                      <a:rPr lang="en-US" altLang="ru-RU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ru-RU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ru-RU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num>
                      <m:den>
                        <m:r>
                          <a:rPr lang="en-US" altLang="ru-RU" i="1">
                            <a:latin typeface="Cambria Math" panose="02040503050406030204" pitchFamily="18" charset="0"/>
                          </a:rPr>
                          <m:t>𝑆</m:t>
                        </m:r>
                      </m:den>
                    </m:f>
                  </m:oMath>
                </a14:m>
                <a:r>
                  <a:rPr lang="en-US" dirty="0"/>
                  <a:t> [</a:t>
                </a:r>
                <a:r>
                  <a:rPr lang="ru-RU" dirty="0"/>
                  <a:t>А/м</a:t>
                </a:r>
                <a:r>
                  <a:rPr lang="ru-RU" baseline="30000" dirty="0"/>
                  <a:t>2</a:t>
                </a:r>
                <a:r>
                  <a:rPr lang="en-US" dirty="0"/>
                  <a:t>]</a:t>
                </a:r>
                <a:r>
                  <a:rPr lang="ru-RU" dirty="0"/>
                  <a:t> – плотность </a:t>
                </a:r>
                <a:r>
                  <a:rPr lang="ru-RU"/>
                  <a:t>тока коррозии.</a:t>
                </a:r>
                <a:endParaRPr lang="ru-RU" dirty="0"/>
              </a:p>
            </p:txBody>
          </p:sp>
        </mc:Choice>
        <mc:Fallback xmlns="">
          <p:sp>
            <p:nvSpPr>
              <p:cNvPr id="3" name="Объект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208" y="274319"/>
                <a:ext cx="11045952" cy="5923979"/>
              </a:xfrm>
              <a:prstGeom prst="rect">
                <a:avLst/>
              </a:prstGeom>
              <a:blipFill>
                <a:blip r:embed="rId2"/>
                <a:stretch>
                  <a:fillRect t="-1440" r="-55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255792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 txBox="1">
            <a:spLocks/>
          </p:cNvSpPr>
          <p:nvPr/>
        </p:nvSpPr>
        <p:spPr>
          <a:xfrm>
            <a:off x="521208" y="274319"/>
            <a:ext cx="11045952" cy="5923979"/>
          </a:xfrm>
          <a:prstGeom prst="rect">
            <a:avLst/>
          </a:prstGeom>
        </p:spPr>
        <p:txBody>
          <a:bodyPr numCol="1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ru-RU" sz="2800" b="1" dirty="0"/>
              <a:t>1. Химическая коррозия</a:t>
            </a:r>
          </a:p>
          <a:p>
            <a:r>
              <a:rPr lang="ru-RU" dirty="0"/>
              <a:t>Химическая коррозия характерна для сред в большей степени </a:t>
            </a:r>
            <a:r>
              <a:rPr lang="ru-RU" dirty="0" err="1"/>
              <a:t>нетокопроводящих</a:t>
            </a:r>
            <a:r>
              <a:rPr lang="ru-RU" dirty="0"/>
              <a:t>.</a:t>
            </a:r>
          </a:p>
          <a:p>
            <a:pPr algn="just"/>
            <a:r>
              <a:rPr lang="ru-RU" dirty="0"/>
              <a:t>В зависимости от вида этих сред её делят на: </a:t>
            </a:r>
          </a:p>
          <a:p>
            <a:pPr algn="just"/>
            <a:r>
              <a:rPr lang="ru-RU" i="1" dirty="0"/>
              <a:t>- химическая коррозия в жидкостях – </a:t>
            </a:r>
            <a:r>
              <a:rPr lang="ru-RU" i="1" dirty="0" err="1"/>
              <a:t>неэлектролитах</a:t>
            </a:r>
            <a:r>
              <a:rPr lang="ru-RU" i="1" dirty="0"/>
              <a:t>; </a:t>
            </a:r>
          </a:p>
          <a:p>
            <a:pPr algn="just"/>
            <a:r>
              <a:rPr lang="ru-RU" i="1" dirty="0"/>
              <a:t>- химическая газовая коррозия.</a:t>
            </a:r>
            <a:endParaRPr lang="ru-RU" dirty="0"/>
          </a:p>
          <a:p>
            <a:pPr algn="just"/>
            <a:r>
              <a:rPr lang="ru-RU" i="1" u="sng" dirty="0"/>
              <a:t>Жидкости </a:t>
            </a:r>
            <a:r>
              <a:rPr lang="ru-RU" i="1" u="sng" dirty="0" err="1"/>
              <a:t>неэлектролиты</a:t>
            </a:r>
            <a:r>
              <a:rPr lang="ru-RU" u="sng" dirty="0"/>
              <a:t> </a:t>
            </a:r>
            <a:r>
              <a:rPr lang="ru-RU" dirty="0"/>
              <a:t>– </a:t>
            </a:r>
            <a:r>
              <a:rPr lang="ru-RU" dirty="0" err="1"/>
              <a:t>нетокопроводящие</a:t>
            </a:r>
            <a:r>
              <a:rPr lang="ru-RU" dirty="0"/>
              <a:t> жидкости, коррозионные среды неорганического (жидкий бром, расплав серы и т.д.) и органического (нефть, керосин, бензин, масло и т.д.) происхождения.</a:t>
            </a:r>
          </a:p>
          <a:p>
            <a:pPr algn="just"/>
            <a:r>
              <a:rPr lang="ru-RU" i="1" u="sng" dirty="0"/>
              <a:t>Газовая коррозия</a:t>
            </a:r>
            <a:r>
              <a:rPr lang="ru-RU" dirty="0"/>
              <a:t>, наиболее распространенный вид химической коррозии, обычно протекает при высоких температурах в газах или парах агрессивных веществ, когда исключается их конденсация на поверхности металлов, поэтому такой вид коррозии ещё называют </a:t>
            </a:r>
            <a:r>
              <a:rPr lang="ru-RU" i="1" u="sng" dirty="0"/>
              <a:t>высокотемпературная коррозия</a:t>
            </a:r>
            <a:r>
              <a:rPr lang="ru-RU" dirty="0"/>
              <a:t>. Это коррозия сопел ракетных двигателей, лопаток газовых турбин, электронагревательных элементов и др. К коррозионным газам относят О</a:t>
            </a:r>
            <a:r>
              <a:rPr lang="ru-RU" baseline="-25000" dirty="0"/>
              <a:t>2</a:t>
            </a:r>
            <a:r>
              <a:rPr lang="ru-RU" dirty="0"/>
              <a:t>, СО</a:t>
            </a:r>
            <a:r>
              <a:rPr lang="ru-RU" baseline="-25000" dirty="0"/>
              <a:t>2</a:t>
            </a:r>
            <a:r>
              <a:rPr lang="ru-RU" dirty="0"/>
              <a:t>, </a:t>
            </a:r>
            <a:r>
              <a:rPr lang="en-US" dirty="0"/>
              <a:t>SO</a:t>
            </a:r>
            <a:r>
              <a:rPr lang="ru-RU" baseline="-25000" dirty="0"/>
              <a:t>2</a:t>
            </a:r>
            <a:r>
              <a:rPr lang="ru-RU" dirty="0"/>
              <a:t>, </a:t>
            </a:r>
            <a:r>
              <a:rPr lang="en-US" dirty="0"/>
              <a:t>H</a:t>
            </a:r>
            <a:r>
              <a:rPr lang="ru-RU" baseline="-25000" dirty="0"/>
              <a:t>2</a:t>
            </a:r>
            <a:r>
              <a:rPr lang="en-US" dirty="0"/>
              <a:t>O</a:t>
            </a:r>
            <a:r>
              <a:rPr lang="ru-RU" dirty="0"/>
              <a:t>, </a:t>
            </a:r>
            <a:r>
              <a:rPr lang="en-US" dirty="0"/>
              <a:t>H</a:t>
            </a:r>
            <a:r>
              <a:rPr lang="ru-RU" baseline="-25000" dirty="0"/>
              <a:t>2</a:t>
            </a:r>
            <a:r>
              <a:rPr lang="en-US" dirty="0"/>
              <a:t>S</a:t>
            </a:r>
            <a:r>
              <a:rPr lang="ru-RU" dirty="0"/>
              <a:t>, </a:t>
            </a:r>
            <a:r>
              <a:rPr lang="en-US" dirty="0"/>
              <a:t>Cl</a:t>
            </a:r>
            <a:r>
              <a:rPr lang="ru-RU" baseline="-25000" dirty="0"/>
              <a:t>2</a:t>
            </a:r>
            <a:r>
              <a:rPr lang="ru-RU" dirty="0"/>
              <a:t> и </a:t>
            </a:r>
            <a:r>
              <a:rPr lang="ru-RU" dirty="0" err="1"/>
              <a:t>тд</a:t>
            </a:r>
            <a:r>
              <a:rPr lang="ru-RU" dirty="0"/>
              <a:t>.</a:t>
            </a:r>
          </a:p>
          <a:p>
            <a:pPr algn="just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828603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 txBox="1">
                <a:spLocks/>
              </p:cNvSpPr>
              <p:nvPr/>
            </p:nvSpPr>
            <p:spPr>
              <a:xfrm>
                <a:off x="521208" y="274319"/>
                <a:ext cx="11045952" cy="5923979"/>
              </a:xfrm>
              <a:prstGeom prst="rect">
                <a:avLst/>
              </a:prstGeom>
            </p:spPr>
            <p:txBody>
              <a:bodyPr numCol="1">
                <a:normAutofit lnSpcReduction="10000"/>
              </a:bodyPr>
              <a:lstStyle>
                <a:lvl1pPr marL="91440" indent="-9144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 "/>
                  <a:defRPr sz="20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38404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56692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74980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93268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11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3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15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17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/>
                <a:r>
                  <a:rPr lang="ru-RU" sz="2800" b="1" dirty="0"/>
                  <a:t>1. Химическая коррозия</a:t>
                </a:r>
              </a:p>
              <a:p>
                <a:r>
                  <a:rPr lang="ru-RU" dirty="0"/>
                  <a:t>Законы роста оксидных плёнок.</a:t>
                </a:r>
              </a:p>
              <a:p>
                <a:pPr algn="just"/>
                <a:r>
                  <a:rPr lang="ru-RU" dirty="0"/>
                  <a:t>Скорость газовой коррозии выражается через скорость </a:t>
                </a:r>
              </a:p>
              <a:p>
                <a:pPr algn="just"/>
                <a:r>
                  <a:rPr lang="ru-RU" dirty="0"/>
                  <a:t>роста толщины оксидной плёнки:</a:t>
                </a:r>
              </a:p>
              <a:p>
                <a:pPr algn="just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𝒱</m:t>
                    </m:r>
                    <m:r>
                      <a:rPr lang="en-US" altLang="ru-RU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ru-RU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ru-RU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en-US" altLang="ru-RU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num>
                      <m:den>
                        <m:r>
                          <a:rPr lang="en-US" altLang="ru-RU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en-US" altLang="ru-R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den>
                    </m:f>
                  </m:oMath>
                </a14:m>
                <a:endParaRPr lang="ru-RU" dirty="0"/>
              </a:p>
              <a:p>
                <a:pPr algn="just"/>
                <a:r>
                  <a:rPr lang="ru-RU" i="1" u="sng" dirty="0"/>
                  <a:t>Линейный закон. </a:t>
                </a:r>
                <a:r>
                  <a:rPr lang="ru-RU" dirty="0"/>
                  <a:t>Скорость постоянна во времени. При полном отсутствии плёнки или в присутствии очень тонкой и не</a:t>
                </a:r>
                <a:r>
                  <a:rPr lang="en-US" dirty="0"/>
                  <a:t> </a:t>
                </a:r>
                <a:r>
                  <a:rPr lang="ru-RU" dirty="0"/>
                  <a:t>сплошной. По кинетике процесса лимитирует стадия непосредственного взаимодействия металла с окислителем. Характерна чаще для щелочных и щелочно-земельных металлов, и </a:t>
                </a:r>
                <a:r>
                  <a:rPr lang="en-US" dirty="0"/>
                  <a:t>W, Mo</a:t>
                </a:r>
                <a:r>
                  <a:rPr lang="ru-RU" dirty="0"/>
                  <a:t> при комнатной температуре.</a:t>
                </a:r>
                <a:endParaRPr lang="ru-RU" i="1" dirty="0"/>
              </a:p>
              <a:p>
                <a:pPr algn="just"/>
                <a:r>
                  <a:rPr lang="ru-RU" i="1" u="sng" dirty="0"/>
                  <a:t>Параболический закон. </a:t>
                </a:r>
                <a:r>
                  <a:rPr lang="ru-RU" dirty="0"/>
                  <a:t>Скорость обратно пропорциональна толщине плёнки. На поверхности образуется сплошная плёнка с защитными свойствами. По кинетике процесса лимитирует стадия встречной диффузии ионов кислорода и металла внутри оксидной плёнки. Характерна для </a:t>
                </a:r>
                <a:r>
                  <a:rPr lang="en-US" dirty="0"/>
                  <a:t>W, Mo, Ni </a:t>
                </a:r>
                <a:r>
                  <a:rPr lang="ru-RU" dirty="0"/>
                  <a:t>при комнатной температуре, </a:t>
                </a:r>
                <a:r>
                  <a:rPr lang="en-US" dirty="0"/>
                  <a:t>Cu </a:t>
                </a:r>
                <a:r>
                  <a:rPr lang="ru-RU" dirty="0"/>
                  <a:t>и</a:t>
                </a:r>
                <a:r>
                  <a:rPr lang="en-US" dirty="0"/>
                  <a:t> Fe </a:t>
                </a:r>
                <a:r>
                  <a:rPr lang="ru-RU" dirty="0"/>
                  <a:t>– при высоких температурах до 1000⁰С.</a:t>
                </a:r>
              </a:p>
              <a:p>
                <a:pPr algn="just"/>
                <a:r>
                  <a:rPr lang="ru-RU" i="1" u="sng" dirty="0"/>
                  <a:t>Логарифмический закон. </a:t>
                </a:r>
                <a:r>
                  <a:rPr lang="ru-RU" dirty="0"/>
                  <a:t>Либо уплотнение оксидной плёнки, либо её разрушение. Скорость со временем уменьшается. Характерна для </a:t>
                </a:r>
                <a:r>
                  <a:rPr lang="en-US" dirty="0"/>
                  <a:t>Cu </a:t>
                </a:r>
                <a:r>
                  <a:rPr lang="ru-RU" dirty="0"/>
                  <a:t>и</a:t>
                </a:r>
                <a:r>
                  <a:rPr lang="en-US" dirty="0"/>
                  <a:t> Fe </a:t>
                </a:r>
                <a:r>
                  <a:rPr lang="ru-RU" dirty="0"/>
                  <a:t> при температурах ниже 100⁰С и 400⁰С соответственно, для </a:t>
                </a:r>
                <a:r>
                  <a:rPr lang="en-US" dirty="0"/>
                  <a:t>Al, Zn, Ni </a:t>
                </a:r>
                <a:r>
                  <a:rPr lang="ru-RU" dirty="0"/>
                  <a:t>при температурах ниже 300⁰С.</a:t>
                </a:r>
                <a:endParaRPr lang="ru-RU" i="1" dirty="0"/>
              </a:p>
              <a:p>
                <a:pPr algn="just"/>
                <a:endParaRPr lang="ru-RU" dirty="0"/>
              </a:p>
            </p:txBody>
          </p:sp>
        </mc:Choice>
        <mc:Fallback xmlns="">
          <p:sp>
            <p:nvSpPr>
              <p:cNvPr id="3" name="Объект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208" y="274319"/>
                <a:ext cx="11045952" cy="5923979"/>
              </a:xfrm>
              <a:prstGeom prst="rect">
                <a:avLst/>
              </a:prstGeom>
              <a:blipFill>
                <a:blip r:embed="rId2"/>
                <a:stretch>
                  <a:fillRect l="-331" t="-2263" r="-55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0740" y="274319"/>
            <a:ext cx="2646997" cy="2362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624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 txBox="1">
            <a:spLocks/>
          </p:cNvSpPr>
          <p:nvPr/>
        </p:nvSpPr>
        <p:spPr>
          <a:xfrm>
            <a:off x="856210" y="299259"/>
            <a:ext cx="10316095" cy="5960226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ru-RU" sz="3200" b="1" dirty="0"/>
              <a:t>Электрохимические системы</a:t>
            </a:r>
          </a:p>
          <a:p>
            <a:pPr algn="just"/>
            <a:r>
              <a:rPr lang="ru-RU" b="1" dirty="0"/>
              <a:t>1. Химические источники тока – </a:t>
            </a:r>
            <a:r>
              <a:rPr lang="ru-RU" dirty="0"/>
              <a:t>устройства, в которых происходит превращение энергии химической окислительно-восстановительной реакции в электрическую.</a:t>
            </a:r>
          </a:p>
          <a:p>
            <a:pPr algn="just"/>
            <a:r>
              <a:rPr lang="ru-RU" b="1" dirty="0"/>
              <a:t>Виды: </a:t>
            </a:r>
            <a:r>
              <a:rPr lang="ru-RU" dirty="0"/>
              <a:t>- гальванические элементы;</a:t>
            </a:r>
          </a:p>
          <a:p>
            <a:pPr algn="just"/>
            <a:r>
              <a:rPr lang="ru-RU" b="1" dirty="0"/>
              <a:t> 	</a:t>
            </a:r>
            <a:r>
              <a:rPr lang="ru-RU" dirty="0"/>
              <a:t>- аккумуляторы;</a:t>
            </a:r>
          </a:p>
          <a:p>
            <a:pPr algn="just"/>
            <a:r>
              <a:rPr lang="ru-RU" b="1" dirty="0"/>
              <a:t> 	</a:t>
            </a:r>
            <a:r>
              <a:rPr lang="ru-RU" dirty="0"/>
              <a:t>- топливные элементы.</a:t>
            </a:r>
          </a:p>
          <a:p>
            <a:pPr algn="just"/>
            <a:r>
              <a:rPr lang="ru-RU" b="1" dirty="0"/>
              <a:t>2. Электролизёры – </a:t>
            </a:r>
            <a:r>
              <a:rPr lang="ru-RU" dirty="0"/>
              <a:t>устройства, в которых идёт </a:t>
            </a:r>
          </a:p>
          <a:p>
            <a:pPr algn="just"/>
            <a:r>
              <a:rPr lang="ru-RU" dirty="0"/>
              <a:t>превращение электрической энергии постоянного </a:t>
            </a:r>
          </a:p>
          <a:p>
            <a:pPr algn="just"/>
            <a:r>
              <a:rPr lang="ru-RU" dirty="0"/>
              <a:t>тока в химическую.</a:t>
            </a:r>
            <a:endParaRPr lang="ru-RU" b="1" dirty="0"/>
          </a:p>
          <a:p>
            <a:pPr algn="just"/>
            <a:r>
              <a:rPr lang="ru-RU" dirty="0"/>
              <a:t>1 – электроды;</a:t>
            </a:r>
          </a:p>
          <a:p>
            <a:pPr algn="just"/>
            <a:r>
              <a:rPr lang="ru-RU" dirty="0"/>
              <a:t>2 – электролиты;</a:t>
            </a:r>
          </a:p>
          <a:p>
            <a:pPr algn="just"/>
            <a:r>
              <a:rPr lang="ru-RU" dirty="0"/>
              <a:t>3 – внешняя цепь;</a:t>
            </a:r>
          </a:p>
          <a:p>
            <a:pPr algn="just"/>
            <a:r>
              <a:rPr lang="ru-RU" dirty="0"/>
              <a:t>4 – внешний источник тока или </a:t>
            </a:r>
            <a:r>
              <a:rPr lang="ru-RU" dirty="0" err="1"/>
              <a:t>гальвонометр</a:t>
            </a:r>
            <a:r>
              <a:rPr lang="ru-RU" dirty="0"/>
              <a:t>;</a:t>
            </a:r>
          </a:p>
          <a:p>
            <a:pPr algn="just"/>
            <a:r>
              <a:rPr lang="ru-RU" dirty="0"/>
              <a:t>5 – внутренняя цепь (солевой мостик).</a:t>
            </a:r>
          </a:p>
          <a:p>
            <a:pPr algn="just"/>
            <a:endParaRPr lang="ru-RU" dirty="0"/>
          </a:p>
          <a:p>
            <a:pPr algn="just"/>
            <a:endParaRPr lang="ru-RU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B0769DDD-403F-4999-B4F6-EC8A32FBD6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818" t="29630" r="55606" b="26195"/>
          <a:stretch/>
        </p:blipFill>
        <p:spPr>
          <a:xfrm>
            <a:off x="7250545" y="2060420"/>
            <a:ext cx="4396509" cy="3961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225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 txBox="1">
            <a:spLocks/>
          </p:cNvSpPr>
          <p:nvPr/>
        </p:nvSpPr>
        <p:spPr>
          <a:xfrm>
            <a:off x="521208" y="274319"/>
            <a:ext cx="11045952" cy="6176357"/>
          </a:xfrm>
          <a:prstGeom prst="rect">
            <a:avLst/>
          </a:prstGeom>
        </p:spPr>
        <p:txBody>
          <a:bodyPr numCol="1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ru-RU" sz="3600" b="1" dirty="0"/>
              <a:t>2. Электрохимическая коррозия</a:t>
            </a:r>
          </a:p>
          <a:p>
            <a:pPr algn="just"/>
            <a:r>
              <a:rPr lang="ru-RU" dirty="0"/>
              <a:t>На практике чаще всего имеют дело с электрохимической коррозией. Она, в отличие от химической, сопровождается возникновением потоков электрического поля и, как правило, идет в средах с хорошей ионной проводимостью. В зависимости от внешних условий её делят на: </a:t>
            </a:r>
          </a:p>
          <a:p>
            <a:pPr algn="just"/>
            <a:r>
              <a:rPr lang="ru-RU" i="1" dirty="0"/>
              <a:t>- коррозия в электролитах,</a:t>
            </a:r>
          </a:p>
          <a:p>
            <a:pPr algn="just"/>
            <a:r>
              <a:rPr lang="ru-RU" i="1" dirty="0"/>
              <a:t>- атмосферная коррозия, </a:t>
            </a:r>
          </a:p>
          <a:p>
            <a:pPr algn="just"/>
            <a:r>
              <a:rPr lang="ru-RU" i="1" dirty="0"/>
              <a:t>- коррозия под действием механических напряжений</a:t>
            </a:r>
            <a:r>
              <a:rPr lang="ru-RU" dirty="0"/>
              <a:t>.  </a:t>
            </a:r>
          </a:p>
          <a:p>
            <a:pPr algn="just"/>
            <a:r>
              <a:rPr lang="ru-RU" dirty="0"/>
              <a:t>Примером коррозионных процессов электрохимического характера является разрушение деталей машин и различных металлических конструкций в почвенных, грунтовых, речных и морских водах, во влажной атмосфере, в технических растворах, под действием смазочно-охлаждающих жидкостей, применяемых при механической обработке металлов и т.д. </a:t>
            </a:r>
          </a:p>
          <a:p>
            <a:pPr algn="just"/>
            <a:r>
              <a:rPr lang="ru-RU" dirty="0"/>
              <a:t>В коррозионной среде поверхность металла разделяется на катодные и анодные участки, которые образуют в общем огромное количество короткозамкнутых </a:t>
            </a:r>
            <a:r>
              <a:rPr lang="ru-RU" dirty="0" err="1"/>
              <a:t>микрогальванопар</a:t>
            </a:r>
            <a:r>
              <a:rPr lang="ru-RU" dirty="0"/>
              <a:t>, поэтому такую коррозию ещё называют </a:t>
            </a:r>
            <a:r>
              <a:rPr lang="ru-RU" b="1" i="1" dirty="0"/>
              <a:t>гальванической коррозией.</a:t>
            </a:r>
            <a:endParaRPr lang="ru-RU" dirty="0"/>
          </a:p>
          <a:p>
            <a:pPr algn="just"/>
            <a:r>
              <a:rPr lang="ru-RU" dirty="0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20494555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 txBox="1">
            <a:spLocks/>
          </p:cNvSpPr>
          <p:nvPr/>
        </p:nvSpPr>
        <p:spPr>
          <a:xfrm>
            <a:off x="521208" y="274319"/>
            <a:ext cx="11045952" cy="6176357"/>
          </a:xfrm>
          <a:prstGeom prst="rect">
            <a:avLst/>
          </a:prstGeom>
        </p:spPr>
        <p:txBody>
          <a:bodyPr numCol="1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ru-RU" sz="3600" b="1" dirty="0"/>
              <a:t>2. Электрохимическая коррозия</a:t>
            </a:r>
          </a:p>
          <a:p>
            <a:pPr algn="just"/>
            <a:r>
              <a:rPr lang="ru-RU" dirty="0"/>
              <a:t>Причина гальванической коррозии заключается в наличии различного рода неоднородностей, как самой поверхности металлов и сплавов, так и коррозионной среды. </a:t>
            </a:r>
            <a:endParaRPr lang="en-US" dirty="0"/>
          </a:p>
          <a:p>
            <a:pPr algn="just"/>
            <a:r>
              <a:rPr lang="ru-RU" u="sng" dirty="0"/>
              <a:t>Обычно, имеют место следующие неоднородности в системе :</a:t>
            </a:r>
          </a:p>
          <a:p>
            <a:pPr algn="just"/>
            <a:r>
              <a:rPr lang="ru-RU" dirty="0"/>
              <a:t>1. гетерогенность металлических фаз, когда в металле имеются примеси; тонкие пленки на поверхности металла; различный химический и фазовый состав;</a:t>
            </a:r>
          </a:p>
          <a:p>
            <a:pPr algn="just"/>
            <a:r>
              <a:rPr lang="ru-RU" dirty="0"/>
              <a:t>2. неоднородность жидкой фазы, т.е. различный уровень рН в разных зонах объёма электролита, разная концентрация металл-ионов в коррозионной среде и т.д.;</a:t>
            </a:r>
          </a:p>
          <a:p>
            <a:pPr algn="just"/>
            <a:r>
              <a:rPr lang="ru-RU" dirty="0"/>
              <a:t>3. гетерогенность внешних условий: различие температур в разных участках изделия, разный уровень нагрузки; неравномерное наложение внешнего электрического поля.</a:t>
            </a:r>
            <a:endParaRPr lang="en-US" dirty="0"/>
          </a:p>
          <a:p>
            <a:pPr algn="just"/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FB4A0C9-A7CF-42B7-A075-C9269A851C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487" t="38273" r="23124" b="40863"/>
          <a:stretch/>
        </p:blipFill>
        <p:spPr>
          <a:xfrm>
            <a:off x="3502152" y="4238540"/>
            <a:ext cx="4653280" cy="2069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2290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 txBox="1">
                <a:spLocks/>
              </p:cNvSpPr>
              <p:nvPr/>
            </p:nvSpPr>
            <p:spPr>
              <a:xfrm>
                <a:off x="521208" y="274319"/>
                <a:ext cx="11045952" cy="5923979"/>
              </a:xfrm>
              <a:prstGeom prst="rect">
                <a:avLst/>
              </a:prstGeom>
            </p:spPr>
            <p:txBody>
              <a:bodyPr numCol="1">
                <a:normAutofit/>
              </a:bodyPr>
              <a:lstStyle>
                <a:lvl1pPr marL="91440" indent="-9144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 "/>
                  <a:defRPr sz="20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38404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56692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74980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93268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11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3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15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17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/>
                <a:r>
                  <a:rPr lang="ru-RU" sz="2800" b="1" dirty="0"/>
                  <a:t>2. Электрохимическая коррозия</a:t>
                </a:r>
              </a:p>
              <a:p>
                <a:r>
                  <a:rPr lang="ru-RU" dirty="0"/>
                  <a:t>В гальванической коррозии протекают два процесса:</a:t>
                </a:r>
              </a:p>
              <a:p>
                <a:r>
                  <a:rPr lang="ru-RU" dirty="0"/>
                  <a:t>а) анодный – анодное окисление металлической поверхности</a:t>
                </a:r>
              </a:p>
              <a:p>
                <a:r>
                  <a:rPr lang="ru-RU" dirty="0"/>
                  <a:t> 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e>
                    </m:d>
                    <m:r>
                      <a:rPr lang="ru-RU" i="1">
                        <a:latin typeface="Cambria Math" panose="02040503050406030204" pitchFamily="18" charset="0"/>
                      </a:rPr>
                      <m:t>А: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𝑀𝑒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𝑛𝑒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𝑀𝑒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endParaRPr lang="ru-RU" dirty="0"/>
              </a:p>
              <a:p>
                <a:pPr algn="just"/>
                <a:r>
                  <a:rPr lang="ru-RU" dirty="0"/>
                  <a:t>б) катодный – восстановление окислителя коррозионной среды на катодных участках поверхности изделия:</a:t>
                </a:r>
                <a:endParaRPr lang="en-US" dirty="0"/>
              </a:p>
              <a:p>
                <a14:m>
                  <m:oMath xmlns:m="http://schemas.openxmlformats.org/officeDocument/2006/math">
                    <m:d>
                      <m:d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e>
                    </m:d>
                    <m:r>
                      <a:rPr lang="ru-RU" i="1">
                        <a:latin typeface="Cambria Math" panose="02040503050406030204" pitchFamily="18" charset="0"/>
                      </a:rPr>
                      <m:t>К:</m:t>
                    </m:r>
                    <m:r>
                      <a:rPr lang="ru-R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Ок.ф.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𝑛𝑒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→Восст.ф.</m:t>
                    </m:r>
                  </m:oMath>
                </a14:m>
                <a:endParaRPr lang="ru-RU" dirty="0"/>
              </a:p>
              <a:p>
                <a:pPr algn="just">
                  <a:spcBef>
                    <a:spcPts val="600"/>
                  </a:spcBef>
                </a:pPr>
                <a:r>
                  <a:rPr lang="ru-RU" dirty="0"/>
                  <a:t>Окислитель в гальванической коррозии при этом называют </a:t>
                </a:r>
                <a:r>
                  <a:rPr lang="ru-RU" b="1" dirty="0"/>
                  <a:t>деполяризатором</a:t>
                </a:r>
                <a:r>
                  <a:rPr lang="ru-RU" dirty="0"/>
                  <a:t>. Наиболее распространенный деполяризатор: молекулы кислорода, воды и ионы водорода.</a:t>
                </a:r>
              </a:p>
              <a:p>
                <a:pPr algn="just"/>
                <a:r>
                  <a:rPr lang="ru-RU" dirty="0"/>
                  <a:t>1) Коррозия, сопровождающаяся восстановлением молекул кислорода называется </a:t>
                </a:r>
                <a:r>
                  <a:rPr lang="ru-RU" b="1" i="1" dirty="0"/>
                  <a:t>коррозией с поглощением кислорода</a:t>
                </a:r>
                <a:r>
                  <a:rPr lang="ru-RU" dirty="0"/>
                  <a:t> или </a:t>
                </a:r>
                <a:r>
                  <a:rPr lang="ru-RU" b="1" i="1" dirty="0"/>
                  <a:t>коррозией с кислородной деполяризацией.</a:t>
                </a:r>
              </a:p>
              <a:p>
                <a:r>
                  <a:rPr lang="ru-RU" i="1" dirty="0"/>
                  <a:t>щелочная и нейтральная среда: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ru-RU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ru-R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→4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𝑂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</m:sup>
                    </m:sSup>
                  </m:oMath>
                </a14:m>
                <a:endParaRPr lang="ru-RU" i="1" dirty="0"/>
              </a:p>
              <a:p>
                <a:r>
                  <a:rPr lang="ru-RU" i="1" dirty="0"/>
                  <a:t>кислая среда: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4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lang="ru-R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ru-R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𝑂</m:t>
                    </m:r>
                  </m:oMath>
                </a14:m>
                <a:endParaRPr lang="ru-RU" dirty="0"/>
              </a:p>
              <a:p>
                <a:pPr algn="just"/>
                <a:endParaRPr lang="ru-RU" dirty="0"/>
              </a:p>
            </p:txBody>
          </p:sp>
        </mc:Choice>
        <mc:Fallback xmlns="">
          <p:sp>
            <p:nvSpPr>
              <p:cNvPr id="3" name="Объект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208" y="274319"/>
                <a:ext cx="11045952" cy="5923979"/>
              </a:xfrm>
              <a:prstGeom prst="rect">
                <a:avLst/>
              </a:prstGeom>
              <a:blipFill>
                <a:blip r:embed="rId2"/>
                <a:stretch>
                  <a:fillRect l="-331" t="-1646" r="-55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395363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/>
              <p:cNvSpPr txBox="1">
                <a:spLocks/>
              </p:cNvSpPr>
              <p:nvPr/>
            </p:nvSpPr>
            <p:spPr>
              <a:xfrm>
                <a:off x="521208" y="274319"/>
                <a:ext cx="11045952" cy="5923979"/>
              </a:xfrm>
              <a:prstGeom prst="rect">
                <a:avLst/>
              </a:prstGeom>
            </p:spPr>
            <p:txBody>
              <a:bodyPr numCol="1">
                <a:normAutofit fontScale="92500" lnSpcReduction="10000"/>
              </a:bodyPr>
              <a:lstStyle>
                <a:lvl1pPr marL="91440" indent="-9144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 "/>
                  <a:defRPr sz="20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38404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56692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74980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93268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11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3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15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17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/>
                <a:r>
                  <a:rPr lang="ru-RU" sz="2800" b="1" dirty="0"/>
                  <a:t>2. Электрохимическая коррозия</a:t>
                </a:r>
              </a:p>
              <a:p>
                <a:r>
                  <a:rPr lang="ru-RU" dirty="0"/>
                  <a:t>С восстановление молекул воды или ионов водорода – </a:t>
                </a:r>
                <a:r>
                  <a:rPr lang="ru-RU" b="1" i="1" dirty="0"/>
                  <a:t>коррозия с выделением водорода</a:t>
                </a:r>
                <a:r>
                  <a:rPr lang="ru-RU" dirty="0"/>
                  <a:t> или </a:t>
                </a:r>
                <a:r>
                  <a:rPr lang="ru-RU" b="1" i="1" dirty="0"/>
                  <a:t>коррозия с водородной деполяризацией</a:t>
                </a:r>
                <a:r>
                  <a:rPr lang="ru-RU" dirty="0"/>
                  <a:t>.</a:t>
                </a:r>
              </a:p>
              <a:p>
                <a:r>
                  <a:rPr lang="ru-RU" i="1" dirty="0"/>
                  <a:t>щелочная и нейтральная среда: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ru-RU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↑</m:t>
                    </m:r>
                    <m:r>
                      <a:rPr lang="ru-RU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+2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𝑂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</m:sup>
                    </m:sSup>
                  </m:oMath>
                </a14:m>
                <a:endParaRPr lang="ru-RU" i="1" dirty="0"/>
              </a:p>
              <a:p>
                <a:r>
                  <a:rPr lang="ru-RU" i="1" dirty="0"/>
                  <a:t>кислая среда:</a:t>
                </a:r>
                <a:r>
                  <a:rPr lang="en-US" i="1" dirty="0"/>
                  <a:t> </a:t>
                </a:r>
                <a14:m>
                  <m:oMath xmlns:m="http://schemas.openxmlformats.org/officeDocument/2006/math">
                    <m:r>
                      <a:rPr lang="ru-RU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lang="ru-RU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ru-R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↑</m:t>
                    </m:r>
                  </m:oMath>
                </a14:m>
                <a:endParaRPr lang="ru-RU" dirty="0"/>
              </a:p>
              <a:p>
                <a:r>
                  <a:rPr lang="ru-RU" b="1" dirty="0"/>
                  <a:t>Термодинамика электрохимической коррозии.</a:t>
                </a:r>
                <a:r>
                  <a:rPr lang="en-US" b="1" dirty="0"/>
                  <a:t> </a:t>
                </a:r>
                <a:r>
                  <a:rPr lang="ru-RU" b="1" dirty="0"/>
                  <a:t>Диаграмма </a:t>
                </a:r>
                <a:r>
                  <a:rPr lang="ru-RU" b="1" dirty="0" err="1"/>
                  <a:t>Пурбе</a:t>
                </a:r>
                <a:r>
                  <a:rPr lang="ru-RU" b="1" dirty="0"/>
                  <a:t>.</a:t>
                </a:r>
              </a:p>
              <a:p>
                <a:pPr algn="just"/>
                <a:r>
                  <a:rPr lang="ru-RU" dirty="0"/>
                  <a:t>1)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f>
                          <m:fPr>
                            <m:type m:val="skw"/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ru-RU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𝑀𝑒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</m:sup>
                            </m:sSup>
                          </m:num>
                          <m:den>
                            <m:sSup>
                              <m:sSupPr>
                                <m:ctrlPr>
                                  <a:rPr lang="ru-RU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𝑀𝑒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sup>
                            </m:sSup>
                          </m:den>
                        </m:f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ru-RU" b="0" i="1" smtClean="0">
                            <a:latin typeface="Cambria Math" panose="02040503050406030204" pitchFamily="18" charset="0"/>
                          </a:rPr>
                          <m:t>среды</m:t>
                        </m:r>
                      </m:sub>
                    </m:sSub>
                  </m:oMath>
                </a14:m>
                <a:endParaRPr lang="ru-RU" dirty="0"/>
              </a:p>
              <a:p>
                <a:pPr algn="just"/>
                <a:r>
                  <a:rPr lang="ru-RU" dirty="0"/>
                  <a:t>Металлы не </a:t>
                </a:r>
                <a:r>
                  <a:rPr lang="ru-RU" dirty="0" err="1"/>
                  <a:t>корродируют</a:t>
                </a:r>
                <a:r>
                  <a:rPr lang="ru-RU" dirty="0"/>
                  <a:t> в водных растворах в присутствии </a:t>
                </a:r>
              </a:p>
              <a:p>
                <a:pPr algn="just"/>
                <a:r>
                  <a:rPr lang="ru-RU" dirty="0"/>
                  <a:t>кислорода при любом рН.</a:t>
                </a:r>
              </a:p>
              <a:p>
                <a:pPr algn="just"/>
                <a:r>
                  <a:rPr lang="ru-RU" dirty="0"/>
                  <a:t>2)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ru-R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f>
                          <m:fPr>
                            <m:type m:val="skw"/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ru-RU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𝑀𝑒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</m:sup>
                            </m:sSup>
                          </m:num>
                          <m:den>
                            <m:sSup>
                              <m:sSupPr>
                                <m:ctrlPr>
                                  <a:rPr lang="ru-RU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𝑀𝑒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sup>
                            </m:sSup>
                          </m:den>
                        </m:f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</m:oMath>
                </a14:m>
                <a:endParaRPr lang="ru-RU" dirty="0"/>
              </a:p>
              <a:p>
                <a:pPr algn="just"/>
                <a:r>
                  <a:rPr lang="ru-RU" dirty="0"/>
                  <a:t>Металлы окисляются только в присутствии кислородом.</a:t>
                </a:r>
              </a:p>
              <a:p>
                <a:pPr algn="just"/>
                <a:r>
                  <a:rPr lang="ru-RU" dirty="0"/>
                  <a:t>3)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f>
                          <m:fPr>
                            <m:type m:val="skw"/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ru-RU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𝑀𝑒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</m:sup>
                            </m:sSup>
                          </m:num>
                          <m:den>
                            <m:sSup>
                              <m:sSupPr>
                                <m:ctrlPr>
                                  <a:rPr lang="ru-RU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𝑀𝑒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sup>
                            </m:sSup>
                          </m:den>
                        </m:f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ru-RU" i="1">
                            <a:latin typeface="Cambria Math" panose="02040503050406030204" pitchFamily="18" charset="0"/>
                          </a:rPr>
                          <m:t>среды</m:t>
                        </m:r>
                      </m:sub>
                    </m:sSub>
                  </m:oMath>
                </a14:m>
                <a:endParaRPr lang="ru-RU" dirty="0"/>
              </a:p>
              <a:p>
                <a:pPr algn="just"/>
                <a:r>
                  <a:rPr lang="ru-RU" dirty="0"/>
                  <a:t>Металлы </a:t>
                </a:r>
                <a:r>
                  <a:rPr lang="ru-RU" dirty="0" err="1"/>
                  <a:t>корродируют</a:t>
                </a:r>
                <a:r>
                  <a:rPr lang="ru-RU" dirty="0"/>
                  <a:t> как с кислородной, так и с водородной </a:t>
                </a:r>
              </a:p>
              <a:p>
                <a:pPr algn="just"/>
                <a:r>
                  <a:rPr lang="ru-RU" dirty="0"/>
                  <a:t>деполяризацией при любом рН.</a:t>
                </a:r>
              </a:p>
            </p:txBody>
          </p:sp>
        </mc:Choice>
        <mc:Fallback>
          <p:sp>
            <p:nvSpPr>
              <p:cNvPr id="3" name="Объект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208" y="274319"/>
                <a:ext cx="11045952" cy="5923979"/>
              </a:xfrm>
              <a:prstGeom prst="rect">
                <a:avLst/>
              </a:prstGeom>
              <a:blipFill>
                <a:blip r:embed="rId2"/>
                <a:stretch>
                  <a:fillRect l="-166" t="-2058" b="-102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12F10F5-010B-B0C1-EC35-C39D3895C9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9625" y="2859232"/>
            <a:ext cx="4781550" cy="346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3581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 txBox="1">
            <a:spLocks/>
          </p:cNvSpPr>
          <p:nvPr/>
        </p:nvSpPr>
        <p:spPr>
          <a:xfrm>
            <a:off x="521208" y="274319"/>
            <a:ext cx="11045952" cy="5923979"/>
          </a:xfrm>
          <a:prstGeom prst="rect">
            <a:avLst/>
          </a:prstGeom>
        </p:spPr>
        <p:txBody>
          <a:bodyPr numCol="1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ru-RU" sz="2800" b="1" dirty="0"/>
              <a:t>2. Электрохимическая коррозия</a:t>
            </a:r>
          </a:p>
          <a:p>
            <a:r>
              <a:rPr lang="ru-RU" b="1" dirty="0"/>
              <a:t>Влияние различных факторов на скорость электрохимической коррозии.</a:t>
            </a:r>
            <a:r>
              <a:rPr lang="en-US" b="1" dirty="0"/>
              <a:t> </a:t>
            </a:r>
            <a:endParaRPr lang="ru-RU" b="1" dirty="0"/>
          </a:p>
          <a:p>
            <a:r>
              <a:rPr lang="ru-RU" dirty="0"/>
              <a:t>1) Изменение температуры. В зависимости от лимитирующей стадии кинетики может увеличивать и уменьшать скорость.</a:t>
            </a:r>
          </a:p>
          <a:p>
            <a:r>
              <a:rPr lang="ru-RU" dirty="0"/>
              <a:t>2) Кислотность раствора. Металлы разделены на 5 групп, у которых разная зависимость от рН.</a:t>
            </a:r>
          </a:p>
          <a:p>
            <a:pPr>
              <a:spcBef>
                <a:spcPts val="600"/>
              </a:spcBef>
            </a:pPr>
            <a:r>
              <a:rPr lang="ru-RU" dirty="0"/>
              <a:t>- </a:t>
            </a:r>
            <a:r>
              <a:rPr lang="ru-RU" dirty="0" err="1"/>
              <a:t>высокостойкие</a:t>
            </a:r>
            <a:r>
              <a:rPr lang="ru-RU" dirty="0"/>
              <a:t> при любом рН;</a:t>
            </a:r>
          </a:p>
          <a:p>
            <a:pPr>
              <a:spcBef>
                <a:spcPts val="600"/>
              </a:spcBef>
            </a:pPr>
            <a:r>
              <a:rPr lang="ru-RU" dirty="0"/>
              <a:t>- устойчивые в кислых, активные в щелочных средах;</a:t>
            </a:r>
          </a:p>
          <a:p>
            <a:pPr>
              <a:spcBef>
                <a:spcPts val="600"/>
              </a:spcBef>
            </a:pPr>
            <a:r>
              <a:rPr lang="ru-RU" dirty="0"/>
              <a:t>- малостойкие в кислых, устойчивые в щелочных средах;</a:t>
            </a:r>
          </a:p>
          <a:p>
            <a:pPr>
              <a:spcBef>
                <a:spcPts val="600"/>
              </a:spcBef>
            </a:pPr>
            <a:r>
              <a:rPr lang="ru-RU" dirty="0"/>
              <a:t>- устойчивые в нейтральных, активные в кислых и щелочных;</a:t>
            </a:r>
          </a:p>
          <a:p>
            <a:pPr>
              <a:spcBef>
                <a:spcPts val="600"/>
              </a:spcBef>
            </a:pPr>
            <a:r>
              <a:rPr lang="ru-RU" dirty="0"/>
              <a:t>- малостойкие в кислой среде, в нейтральной скорость постоянна, в щелочной металл </a:t>
            </a:r>
            <a:r>
              <a:rPr lang="ru-RU" dirty="0" err="1"/>
              <a:t>пассивируется</a:t>
            </a:r>
            <a:r>
              <a:rPr lang="ru-RU" dirty="0"/>
              <a:t>.</a:t>
            </a:r>
          </a:p>
          <a:p>
            <a:r>
              <a:rPr lang="ru-RU" dirty="0"/>
              <a:t>3) Давление. Прежде всего влияет на растворимость газов участвующих в катодном процессе.</a:t>
            </a:r>
          </a:p>
          <a:p>
            <a:r>
              <a:rPr lang="ru-RU" dirty="0"/>
              <a:t>4) Скорость движения электролита.</a:t>
            </a:r>
          </a:p>
          <a:p>
            <a:r>
              <a:rPr lang="ru-RU" dirty="0"/>
              <a:t>5) Влияние состава электролита.</a:t>
            </a:r>
          </a:p>
        </p:txBody>
      </p:sp>
    </p:spTree>
    <p:extLst>
      <p:ext uri="{BB962C8B-B14F-4D97-AF65-F5344CB8AC3E}">
        <p14:creationId xmlns:p14="http://schemas.microsoft.com/office/powerpoint/2010/main" val="42494550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 txBox="1">
            <a:spLocks/>
          </p:cNvSpPr>
          <p:nvPr/>
        </p:nvSpPr>
        <p:spPr>
          <a:xfrm>
            <a:off x="521208" y="274319"/>
            <a:ext cx="11045952" cy="6025897"/>
          </a:xfrm>
          <a:prstGeom prst="rect">
            <a:avLst/>
          </a:prstGeom>
        </p:spPr>
        <p:txBody>
          <a:bodyPr numCol="1">
            <a:normAutofit fontScale="92500" lnSpcReduction="2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ru-RU" sz="2800" b="1" dirty="0"/>
              <a:t>Способы защиты от коррозии</a:t>
            </a:r>
          </a:p>
          <a:p>
            <a:pPr algn="just"/>
            <a:r>
              <a:rPr lang="ru-RU" b="1" dirty="0"/>
              <a:t>Защита от коррозии </a:t>
            </a:r>
            <a:r>
              <a:rPr lang="ru-RU" dirty="0"/>
              <a:t>– комплекс мероприятий, направленных на предотвращение и замедление коррозионных процессов, сохранение и поддержание работоспособности узлов и агрегатов машин, оборудования и сооружений в требуемый период их эксплуатации.</a:t>
            </a:r>
          </a:p>
          <a:p>
            <a:pPr algn="just"/>
            <a:r>
              <a:rPr lang="ru-RU" dirty="0"/>
              <a:t>Основные факторы определяющие выбор способа защиты – экономическая целесообразность и эффективность.</a:t>
            </a:r>
          </a:p>
          <a:p>
            <a:pPr algn="just"/>
            <a:r>
              <a:rPr lang="ru-RU" dirty="0"/>
              <a:t>Все виды защиты делят на:</a:t>
            </a:r>
          </a:p>
          <a:p>
            <a:pPr algn="just"/>
            <a:r>
              <a:rPr lang="ru-RU" dirty="0"/>
              <a:t>- методы воздействия на конструкцию (металл);</a:t>
            </a:r>
          </a:p>
          <a:p>
            <a:pPr algn="just"/>
            <a:r>
              <a:rPr lang="ru-RU" dirty="0"/>
              <a:t>- методы воздействия на агрессивную среду;</a:t>
            </a:r>
          </a:p>
          <a:p>
            <a:pPr algn="just"/>
            <a:r>
              <a:rPr lang="ru-RU" dirty="0"/>
              <a:t>- комбинированные методы.</a:t>
            </a:r>
          </a:p>
          <a:p>
            <a:pPr algn="just"/>
            <a:r>
              <a:rPr lang="ru-RU" b="1" i="1" dirty="0"/>
              <a:t>1. Рациональное проектирование и конструирование</a:t>
            </a:r>
            <a:r>
              <a:rPr lang="ru-RU" dirty="0"/>
              <a:t> – способ борьбы с коррозией на этапе разработки изделия:</a:t>
            </a:r>
          </a:p>
          <a:p>
            <a:pPr algn="just"/>
            <a:r>
              <a:rPr lang="ru-RU" dirty="0"/>
              <a:t>- правильный выбор материалов;</a:t>
            </a:r>
          </a:p>
          <a:p>
            <a:pPr algn="just"/>
            <a:r>
              <a:rPr lang="ru-RU" dirty="0"/>
              <a:t>- рациональное сочетание и компоновка деталей в одном узле конструкции;</a:t>
            </a:r>
          </a:p>
          <a:p>
            <a:pPr algn="just"/>
            <a:r>
              <a:rPr lang="ru-RU" dirty="0"/>
              <a:t>- оптимальная форма детали;</a:t>
            </a:r>
          </a:p>
          <a:p>
            <a:pPr algn="just"/>
            <a:r>
              <a:rPr lang="ru-RU" dirty="0"/>
              <a:t>- оптимальное технологическое соединение элементов в сборке;</a:t>
            </a:r>
          </a:p>
          <a:p>
            <a:pPr algn="just"/>
            <a:r>
              <a:rPr lang="ru-RU" dirty="0"/>
              <a:t>- возможность нанесения и возобновления покрытий во время эксплуатации изделия или при ремонте.</a:t>
            </a:r>
          </a:p>
        </p:txBody>
      </p:sp>
    </p:spTree>
    <p:extLst>
      <p:ext uri="{BB962C8B-B14F-4D97-AF65-F5344CB8AC3E}">
        <p14:creationId xmlns:p14="http://schemas.microsoft.com/office/powerpoint/2010/main" val="315625313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 txBox="1">
            <a:spLocks/>
          </p:cNvSpPr>
          <p:nvPr/>
        </p:nvSpPr>
        <p:spPr>
          <a:xfrm>
            <a:off x="521208" y="274319"/>
            <a:ext cx="11045952" cy="6025897"/>
          </a:xfrm>
          <a:prstGeom prst="rect">
            <a:avLst/>
          </a:prstGeom>
        </p:spPr>
        <p:txBody>
          <a:bodyPr numCol="1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ru-RU" sz="2800" b="1" dirty="0"/>
              <a:t>Способы защиты от коррозии</a:t>
            </a:r>
          </a:p>
          <a:p>
            <a:pPr algn="just"/>
            <a:r>
              <a:rPr lang="ru-RU" b="1" i="1" dirty="0"/>
              <a:t>2. Способы воздействия на металл</a:t>
            </a:r>
            <a:r>
              <a:rPr lang="ru-RU" dirty="0"/>
              <a:t>:</a:t>
            </a:r>
          </a:p>
          <a:p>
            <a:pPr algn="just"/>
            <a:r>
              <a:rPr lang="ru-RU" u="sng" dirty="0"/>
              <a:t>а) Легирование </a:t>
            </a:r>
            <a:r>
              <a:rPr lang="ru-RU" dirty="0"/>
              <a:t>– процесс повышения стойкости изделия к воздействию агрессивной среды путём введения дополнительных компонентов.</a:t>
            </a:r>
          </a:p>
          <a:p>
            <a:pPr algn="just"/>
            <a:r>
              <a:rPr lang="ru-RU" dirty="0"/>
              <a:t>- объёмное;</a:t>
            </a:r>
          </a:p>
          <a:p>
            <a:pPr algn="just"/>
            <a:r>
              <a:rPr lang="ru-RU" dirty="0"/>
              <a:t>- поверхностное.</a:t>
            </a:r>
          </a:p>
          <a:p>
            <a:pPr algn="just"/>
            <a:r>
              <a:rPr lang="ru-RU" u="sng" dirty="0"/>
              <a:t>б) Защитные покрытия.</a:t>
            </a:r>
          </a:p>
          <a:p>
            <a:pPr algn="just">
              <a:spcBef>
                <a:spcPts val="600"/>
              </a:spcBef>
            </a:pPr>
            <a:r>
              <a:rPr lang="ru-RU" dirty="0"/>
              <a:t>- неметаллические; требование – герметичность, </a:t>
            </a:r>
          </a:p>
          <a:p>
            <a:pPr algn="just">
              <a:spcBef>
                <a:spcPts val="600"/>
              </a:spcBef>
            </a:pPr>
            <a:r>
              <a:rPr lang="ru-RU" dirty="0"/>
              <a:t>хорошая адгезионная способность, твёрдость и износостойкость.</a:t>
            </a:r>
          </a:p>
          <a:p>
            <a:pPr algn="just"/>
            <a:r>
              <a:rPr lang="ru-RU" dirty="0"/>
              <a:t>1. Неорганические – портландцементные (смесь основных и кислотных оксидов), силикатные эмали, конверсионные покрытия (химическое, контролируемое создание оксидных плёнок и малорастворимых соединений, например – воронение стали, анодирование алюминия и его сплавов).</a:t>
            </a:r>
          </a:p>
          <a:p>
            <a:pPr algn="just"/>
            <a:r>
              <a:rPr lang="ru-RU" dirty="0"/>
              <a:t>2. Органические - смолы, лаки, краски, пластмассы, и т.д.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3BF9160C-D35B-485E-BD99-58ADC427FA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8976" y="1739645"/>
            <a:ext cx="3758184" cy="2470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4247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 txBox="1">
            <a:spLocks/>
          </p:cNvSpPr>
          <p:nvPr/>
        </p:nvSpPr>
        <p:spPr>
          <a:xfrm>
            <a:off x="521208" y="274319"/>
            <a:ext cx="11045952" cy="6025897"/>
          </a:xfrm>
          <a:prstGeom prst="rect">
            <a:avLst/>
          </a:prstGeom>
        </p:spPr>
        <p:txBody>
          <a:bodyPr numCol="1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ru-RU" sz="2800" b="1" dirty="0"/>
              <a:t>Способы защиты от коррозии</a:t>
            </a:r>
          </a:p>
          <a:p>
            <a:pPr algn="just"/>
            <a:r>
              <a:rPr lang="ru-RU" u="sng" dirty="0"/>
              <a:t>б) Защитные покрытия.</a:t>
            </a:r>
          </a:p>
          <a:p>
            <a:pPr algn="just"/>
            <a:r>
              <a:rPr lang="ru-RU" dirty="0"/>
              <a:t>- металлические. Два типа по механизму действия:</a:t>
            </a:r>
          </a:p>
          <a:p>
            <a:pPr algn="just"/>
            <a:r>
              <a:rPr lang="ru-RU" dirty="0"/>
              <a:t>1 – анодные; требование – толщина покрытия;</a:t>
            </a:r>
          </a:p>
          <a:p>
            <a:pPr algn="just"/>
            <a:r>
              <a:rPr lang="ru-RU" dirty="0"/>
              <a:t>2 – катодные; требование – герметичность.</a:t>
            </a:r>
          </a:p>
          <a:p>
            <a:pPr algn="just"/>
            <a:endParaRPr lang="ru-RU" dirty="0"/>
          </a:p>
          <a:p>
            <a:pPr algn="just"/>
            <a:r>
              <a:rPr lang="ru-RU" b="1" i="1" dirty="0"/>
              <a:t>3. Способы воздействия на коррозионную среду</a:t>
            </a:r>
            <a:r>
              <a:rPr lang="ru-RU" dirty="0"/>
              <a:t>:</a:t>
            </a:r>
          </a:p>
          <a:p>
            <a:pPr algn="just"/>
            <a:r>
              <a:rPr lang="ru-RU" u="sng" dirty="0"/>
              <a:t>а) Ингибирование.</a:t>
            </a:r>
          </a:p>
          <a:p>
            <a:pPr algn="just"/>
            <a:r>
              <a:rPr lang="ru-RU" dirty="0"/>
              <a:t>- по химическому составу: органические и неорганические ингибиторы;</a:t>
            </a:r>
          </a:p>
          <a:p>
            <a:pPr algn="just"/>
            <a:r>
              <a:rPr lang="ru-RU" dirty="0"/>
              <a:t>- по условиям применения: летучие и жидкофазные;</a:t>
            </a:r>
          </a:p>
          <a:p>
            <a:pPr algn="just"/>
            <a:r>
              <a:rPr lang="ru-RU" dirty="0"/>
              <a:t>- по механизму действия: катодные и анодные.</a:t>
            </a:r>
          </a:p>
          <a:p>
            <a:pPr algn="just"/>
            <a:r>
              <a:rPr lang="ru-RU" u="sng" dirty="0"/>
              <a:t>б) Деаэрация </a:t>
            </a:r>
            <a:r>
              <a:rPr lang="ru-RU" dirty="0"/>
              <a:t>(термическая, химическая и др.).</a:t>
            </a:r>
          </a:p>
          <a:p>
            <a:pPr algn="just"/>
            <a:r>
              <a:rPr lang="ru-RU" u="sng" dirty="0"/>
              <a:t>в) Осушение поверхности изделия.</a:t>
            </a:r>
          </a:p>
          <a:p>
            <a:pPr algn="just"/>
            <a:endParaRPr lang="ru-RU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B62B8F68-7340-430D-80D1-AAF29CABE9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2564"/>
          <a:stretch/>
        </p:blipFill>
        <p:spPr>
          <a:xfrm>
            <a:off x="7089278" y="274319"/>
            <a:ext cx="4267570" cy="169179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EB8BE0C-3D40-4967-9819-2456AC9370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9230"/>
          <a:stretch/>
        </p:blipFill>
        <p:spPr>
          <a:xfrm>
            <a:off x="7089278" y="1974950"/>
            <a:ext cx="4267570" cy="145405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73B449D-A8C4-42A2-9BA2-EB93AB81EC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681" t="18889" r="27292" b="61358"/>
          <a:stretch/>
        </p:blipFill>
        <p:spPr>
          <a:xfrm>
            <a:off x="6978394" y="4763871"/>
            <a:ext cx="4588766" cy="1306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29490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 txBox="1">
            <a:spLocks/>
          </p:cNvSpPr>
          <p:nvPr/>
        </p:nvSpPr>
        <p:spPr>
          <a:xfrm>
            <a:off x="521208" y="274319"/>
            <a:ext cx="11045952" cy="6025897"/>
          </a:xfrm>
          <a:prstGeom prst="rect">
            <a:avLst/>
          </a:prstGeom>
        </p:spPr>
        <p:txBody>
          <a:bodyPr numCol="1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ru-RU" sz="2800" b="1" dirty="0"/>
              <a:t>Способы защиты от коррозии</a:t>
            </a:r>
          </a:p>
          <a:p>
            <a:pPr algn="just"/>
            <a:r>
              <a:rPr lang="ru-RU" b="1" i="1" dirty="0"/>
              <a:t>4. Электрохимическая защита – </a:t>
            </a:r>
            <a:r>
              <a:rPr lang="ru-RU" dirty="0"/>
              <a:t>основана на торможении анодных и катодных реакций путём поляризации защищаемой конструкции постоянным током.</a:t>
            </a:r>
          </a:p>
          <a:p>
            <a:pPr algn="just"/>
            <a:r>
              <a:rPr lang="ru-RU" u="sng" dirty="0"/>
              <a:t>а) Катодная </a:t>
            </a:r>
            <a:r>
              <a:rPr lang="ru-RU" dirty="0"/>
              <a:t>– смещение потенциала металла защищаемой конструкции в область меньших значений.</a:t>
            </a:r>
          </a:p>
          <a:p>
            <a:pPr algn="just"/>
            <a:r>
              <a:rPr lang="ru-RU" dirty="0"/>
              <a:t>- защита внешним (наложенным потенциалом) – подключение защищаемой конструкции к отрицательному полюсу внешнего источника тока;</a:t>
            </a:r>
          </a:p>
          <a:p>
            <a:pPr algn="just"/>
            <a:r>
              <a:rPr lang="ru-RU" dirty="0"/>
              <a:t>- протекторная защита – присоединение конструкции к металлу с более отрицательным электродным потенциалом (к металлу жертве).</a:t>
            </a:r>
          </a:p>
          <a:p>
            <a:pPr algn="just">
              <a:spcBef>
                <a:spcPts val="600"/>
              </a:spcBef>
            </a:pPr>
            <a:r>
              <a:rPr lang="ru-RU" u="sng" dirty="0"/>
              <a:t>б) Анодная </a:t>
            </a:r>
            <a:r>
              <a:rPr lang="ru-RU" dirty="0"/>
              <a:t>- смещение потенциала металла защищаемой конструкции в область больших значений. Защищаемая конструкция подключается </a:t>
            </a:r>
          </a:p>
          <a:p>
            <a:pPr algn="just">
              <a:spcBef>
                <a:spcPts val="600"/>
              </a:spcBef>
            </a:pPr>
            <a:r>
              <a:rPr lang="ru-RU" dirty="0"/>
              <a:t>к положительному полюсу внешнего </a:t>
            </a:r>
          </a:p>
          <a:p>
            <a:pPr algn="just">
              <a:spcBef>
                <a:spcPts val="600"/>
              </a:spcBef>
            </a:pPr>
            <a:r>
              <a:rPr lang="ru-RU" dirty="0"/>
              <a:t>источника тока. Используется только для </a:t>
            </a:r>
          </a:p>
          <a:p>
            <a:pPr algn="just">
              <a:spcBef>
                <a:spcPts val="600"/>
              </a:spcBef>
            </a:pPr>
            <a:r>
              <a:rPr lang="ru-RU" dirty="0" err="1"/>
              <a:t>легкопассивируемых</a:t>
            </a:r>
            <a:r>
              <a:rPr lang="ru-RU" dirty="0"/>
              <a:t> металлов при анодной поляризации .</a:t>
            </a:r>
          </a:p>
          <a:p>
            <a:pPr algn="just"/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044D1A4-DB45-4A7A-A467-C00D54B651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320" t="61852" r="51809" b="18387"/>
          <a:stretch/>
        </p:blipFill>
        <p:spPr>
          <a:xfrm>
            <a:off x="7955280" y="4017416"/>
            <a:ext cx="2350008" cy="2200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40179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 txBox="1">
            <a:spLocks/>
          </p:cNvSpPr>
          <p:nvPr/>
        </p:nvSpPr>
        <p:spPr>
          <a:xfrm>
            <a:off x="573024" y="100583"/>
            <a:ext cx="11045952" cy="5923979"/>
          </a:xfrm>
          <a:prstGeom prst="rect">
            <a:avLst/>
          </a:prstGeom>
        </p:spPr>
        <p:txBody>
          <a:bodyPr numCol="1">
            <a:normAutofit lnSpcReduction="1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ru-RU" sz="2800" b="1" dirty="0"/>
              <a:t>Примеры коррозионных процессов в различных условиях.</a:t>
            </a:r>
            <a:endParaRPr lang="en-US" sz="2800" b="1" dirty="0"/>
          </a:p>
          <a:p>
            <a:pPr algn="just"/>
            <a:r>
              <a:rPr lang="ru-RU" dirty="0"/>
              <a:t>1. Контактная коррозия – возникает при сочетании в одном узле изделия деталей из разных металлов.</a:t>
            </a:r>
          </a:p>
          <a:p>
            <a:pPr algn="just"/>
            <a:endParaRPr lang="ru-RU" dirty="0"/>
          </a:p>
          <a:p>
            <a:pPr algn="just"/>
            <a:endParaRPr lang="ru-RU" dirty="0"/>
          </a:p>
          <a:p>
            <a:pPr algn="just"/>
            <a:endParaRPr lang="ru-RU" dirty="0"/>
          </a:p>
          <a:p>
            <a:pPr algn="just"/>
            <a:endParaRPr lang="ru-RU" dirty="0"/>
          </a:p>
          <a:p>
            <a:pPr algn="just"/>
            <a:r>
              <a:rPr lang="ru-RU" dirty="0"/>
              <a:t>2. Коррозия под действием механических напряжений - вызванная одновременным воздействием коррозионной среды и механических напряжений.</a:t>
            </a:r>
          </a:p>
          <a:p>
            <a:pPr algn="just">
              <a:spcBef>
                <a:spcPts val="600"/>
              </a:spcBef>
            </a:pPr>
            <a:r>
              <a:rPr lang="ru-RU" dirty="0"/>
              <a:t>3. </a:t>
            </a:r>
            <a:r>
              <a:rPr lang="ru-RU" dirty="0" err="1"/>
              <a:t>Кавитационная</a:t>
            </a:r>
            <a:r>
              <a:rPr lang="ru-RU" dirty="0"/>
              <a:t> коррозия - разрушение металла, </a:t>
            </a:r>
          </a:p>
          <a:p>
            <a:pPr algn="just">
              <a:spcBef>
                <a:spcPts val="600"/>
              </a:spcBef>
            </a:pPr>
            <a:r>
              <a:rPr lang="ru-RU" dirty="0"/>
              <a:t>обусловленное одновременным коррозионным и ударным </a:t>
            </a:r>
          </a:p>
          <a:p>
            <a:pPr algn="just">
              <a:spcBef>
                <a:spcPts val="600"/>
              </a:spcBef>
            </a:pPr>
            <a:r>
              <a:rPr lang="ru-RU" dirty="0"/>
              <a:t>воздействием внешней среды.</a:t>
            </a:r>
          </a:p>
          <a:p>
            <a:pPr algn="just">
              <a:spcBef>
                <a:spcPts val="600"/>
              </a:spcBef>
            </a:pPr>
            <a:r>
              <a:rPr lang="ru-RU" dirty="0"/>
              <a:t>4. Коррозия под действием блуждающих токов.</a:t>
            </a:r>
          </a:p>
          <a:p>
            <a:pPr algn="just">
              <a:spcBef>
                <a:spcPts val="600"/>
              </a:spcBef>
            </a:pPr>
            <a:r>
              <a:rPr lang="ru-RU" dirty="0"/>
              <a:t>5. Атмосферная коррозия.</a:t>
            </a:r>
          </a:p>
          <a:p>
            <a:pPr algn="just">
              <a:spcBef>
                <a:spcPts val="600"/>
              </a:spcBef>
            </a:pPr>
            <a:r>
              <a:rPr lang="ru-RU" dirty="0"/>
              <a:t>6. Почвенная коррозия.</a:t>
            </a:r>
          </a:p>
          <a:p>
            <a:pPr algn="just">
              <a:spcBef>
                <a:spcPts val="600"/>
              </a:spcBef>
            </a:pPr>
            <a:r>
              <a:rPr lang="ru-RU" dirty="0"/>
              <a:t>7. Коррозия в морской воде.</a:t>
            </a:r>
          </a:p>
          <a:p>
            <a:pPr marL="0" indent="0" algn="just">
              <a:spcBef>
                <a:spcPts val="600"/>
              </a:spcBef>
              <a:buNone/>
            </a:pPr>
            <a:endParaRPr lang="ru-RU" dirty="0"/>
          </a:p>
          <a:p>
            <a:pPr algn="just"/>
            <a:endParaRPr lang="ru-RU" dirty="0"/>
          </a:p>
        </p:txBody>
      </p:sp>
      <p:pic>
        <p:nvPicPr>
          <p:cNvPr id="2050" name="Picture 2" descr="Похожее изображение">
            <a:extLst>
              <a:ext uri="{FF2B5EF4-FFF2-40B4-BE49-F238E27FC236}">
                <a16:creationId xmlns:a16="http://schemas.microsoft.com/office/drawing/2014/main" id="{1AB53DFE-E792-4A00-919F-E381BFD539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251" y="1420012"/>
            <a:ext cx="3028249" cy="1365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Гальваническая пара — Википедия">
            <a:extLst>
              <a:ext uri="{FF2B5EF4-FFF2-40B4-BE49-F238E27FC236}">
                <a16:creationId xmlns:a16="http://schemas.microsoft.com/office/drawing/2014/main" id="{9C9FFB09-30DA-4CB4-B55E-0AB207CF46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3575" y="1116653"/>
            <a:ext cx="3548330" cy="1668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773BA031-2DEE-49F0-8239-86CEE89D4D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54" b="16604"/>
          <a:stretch/>
        </p:blipFill>
        <p:spPr bwMode="auto">
          <a:xfrm>
            <a:off x="8037577" y="3328510"/>
            <a:ext cx="2996184" cy="1225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F1F25A2F-17CE-491E-8F11-A3F2468FA20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0487" t="38273" r="23124" b="40863"/>
          <a:stretch/>
        </p:blipFill>
        <p:spPr>
          <a:xfrm>
            <a:off x="7729729" y="4653817"/>
            <a:ext cx="3611880" cy="1606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0477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 txBox="1">
                <a:spLocks/>
              </p:cNvSpPr>
              <p:nvPr/>
            </p:nvSpPr>
            <p:spPr>
              <a:xfrm>
                <a:off x="856210" y="299259"/>
                <a:ext cx="10316095" cy="5960226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91440" indent="-9144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 "/>
                  <a:defRPr sz="20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38404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56692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74980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93268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11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3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15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17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/>
                <a:r>
                  <a:rPr lang="ru-RU" sz="2800" b="1" dirty="0"/>
                  <a:t>Схема образования двойного электрического слоя (ДЭС)</a:t>
                </a:r>
              </a:p>
              <a:p>
                <a:pPr algn="just"/>
                <a:r>
                  <a:rPr lang="ru-RU" dirty="0"/>
                  <a:t>1. Катионы, расположенные в кристаллической решётке металла на поверхности, взаимодействуют с полярными молекулами воды, которые направлены к катионам своими отрицательными полюсами. Взаимодействие настолько сильное, что катионы отрываются от поверхности металла и переходят в жидкую фазу. При этом система поглощает энергию равную энергии связи катиона с решёткой. Избыток электронов заряжает поверхность металла отрицательно, а катионы заряжают слой жидкости у поверхности металла положительно.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b="0" i="1" smtClean="0">
                            <a:latin typeface="Cambria Math" panose="02040503050406030204" pitchFamily="18" charset="0"/>
                          </a:rPr>
                          <m:t>Ме</m:t>
                        </m:r>
                      </m:e>
                      <m:sub>
                        <m:r>
                          <a:rPr lang="ru-RU" b="0" i="1" smtClean="0">
                            <a:latin typeface="Cambria Math" panose="02040503050406030204" pitchFamily="18" charset="0"/>
                          </a:rPr>
                          <m:t>тв</m:t>
                        </m:r>
                      </m:sub>
                    </m:sSub>
                    <m:r>
                      <a:rPr lang="ru-RU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bSup>
                      <m:sSubSupPr>
                        <m:ctrlPr>
                          <a:rPr lang="ru-RU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ru-RU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Ме</m:t>
                        </m:r>
                      </m:e>
                      <m:sub>
                        <m:r>
                          <a:rPr lang="ru-RU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р−р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sup>
                    </m:sSubSup>
                    <m:r>
                      <a:rPr lang="ru-R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acc>
                      <m:accPr>
                        <m:chr m:val="̅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</m:acc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ru-RU" dirty="0"/>
              </a:p>
              <a:p>
                <a:endParaRPr lang="ru-RU" dirty="0"/>
              </a:p>
              <a:p>
                <a:pPr algn="just"/>
                <a:endParaRPr lang="ru-RU" dirty="0"/>
              </a:p>
              <a:p>
                <a:pPr algn="just"/>
                <a:endParaRPr lang="ru-RU" dirty="0"/>
              </a:p>
              <a:p>
                <a:pPr algn="just"/>
                <a:endParaRPr lang="ru-RU" dirty="0"/>
              </a:p>
            </p:txBody>
          </p:sp>
        </mc:Choice>
        <mc:Fallback xmlns="">
          <p:sp>
            <p:nvSpPr>
              <p:cNvPr id="3" name="Объект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210" y="299259"/>
                <a:ext cx="10316095" cy="5960226"/>
              </a:xfrm>
              <a:prstGeom prst="rect">
                <a:avLst/>
              </a:prstGeom>
              <a:blipFill>
                <a:blip r:embed="rId2"/>
                <a:stretch>
                  <a:fillRect l="-295" t="-1636" r="-59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2F874D7E-1965-4E41-BD23-45EEF4D0864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622" t="40000" r="43788" b="25522"/>
          <a:stretch/>
        </p:blipFill>
        <p:spPr>
          <a:xfrm>
            <a:off x="6096000" y="3428999"/>
            <a:ext cx="4028932" cy="2473397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21A3D0C-894D-4FBF-B344-D0356DE3941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046" t="43126" r="55530" b="20808"/>
          <a:stretch/>
        </p:blipFill>
        <p:spPr>
          <a:xfrm>
            <a:off x="1878677" y="3429000"/>
            <a:ext cx="2733963" cy="2473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8177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 txBox="1">
                <a:spLocks/>
              </p:cNvSpPr>
              <p:nvPr/>
            </p:nvSpPr>
            <p:spPr>
              <a:xfrm>
                <a:off x="856210" y="299259"/>
                <a:ext cx="10316095" cy="5960226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91440" indent="-9144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 "/>
                  <a:defRPr sz="20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38404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56692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74980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93268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11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3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15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17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/>
                <a:r>
                  <a:rPr lang="ru-RU" sz="2800" b="1" dirty="0"/>
                  <a:t>Схема образования двойного электрического слоя (ДЭС)</a:t>
                </a:r>
              </a:p>
              <a:p>
                <a:pPr algn="just"/>
                <a:r>
                  <a:rPr lang="ru-RU" dirty="0"/>
                  <a:t>2. Катионы металла формируют с полярными молекулами воды </a:t>
                </a:r>
                <a:r>
                  <a:rPr lang="ru-RU" dirty="0" err="1"/>
                  <a:t>ионогидраты</a:t>
                </a:r>
                <a:r>
                  <a:rPr lang="ru-RU" dirty="0"/>
                  <a:t>. Системой выделяется энергия равная энергии связи в гидрате.</a:t>
                </a: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ru-R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ru-R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Ме</m:t>
                        </m:r>
                      </m:e>
                      <m:sub>
                        <m:r>
                          <a:rPr lang="ru-R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р−р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sup>
                    </m:sSubSup>
                    <m:r>
                      <a:rPr lang="ru-R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𝑂</m:t>
                    </m:r>
                    <m:r>
                      <a:rPr lang="ru-RU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ru-R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Ме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𝑂</m:t>
                    </m:r>
                  </m:oMath>
                </a14:m>
                <a:endParaRPr lang="en-US" dirty="0"/>
              </a:p>
              <a:p>
                <a:r>
                  <a:rPr lang="ru-RU" dirty="0"/>
                  <a:t>Процессы 1 и 2 происходят одновременно и описываются суммарным уравнением: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>
                            <a:latin typeface="Cambria Math" panose="02040503050406030204" pitchFamily="18" charset="0"/>
                          </a:rPr>
                          <m:t>Ме</m:t>
                        </m:r>
                      </m:e>
                      <m:sub>
                        <m:r>
                          <a:rPr lang="ru-RU" i="1">
                            <a:latin typeface="Cambria Math" panose="02040503050406030204" pitchFamily="18" charset="0"/>
                          </a:rPr>
                          <m:t>тв</m:t>
                        </m:r>
                      </m:sub>
                    </m:sSub>
                    <m:r>
                      <a:rPr lang="ru-RU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𝑂</m:t>
                    </m:r>
                    <m:r>
                      <a:rPr lang="ru-RU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ru-R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Ме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𝑂</m:t>
                    </m:r>
                    <m:r>
                      <a:rPr lang="ru-R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</m:acc>
                  </m:oMath>
                </a14:m>
                <a:endParaRPr lang="ru-RU" dirty="0"/>
              </a:p>
              <a:p>
                <a:endParaRPr lang="ru-RU" dirty="0"/>
              </a:p>
              <a:p>
                <a:pPr algn="just"/>
                <a:r>
                  <a:rPr lang="ru-RU" dirty="0"/>
                  <a:t>3. концентрирование </a:t>
                </a:r>
                <a:r>
                  <a:rPr lang="ru-RU" dirty="0" err="1"/>
                  <a:t>ионогидратов</a:t>
                </a:r>
                <a:r>
                  <a:rPr lang="ru-RU" dirty="0"/>
                  <a:t> в граничащем с поверхностью металла слое электролита из-за электростатического взаимодействия. Таким образом на границе раздела фаз возникает обменный двойной электрический слой.</a:t>
                </a:r>
                <a:endParaRPr lang="en-US" dirty="0"/>
              </a:p>
              <a:p>
                <a:r>
                  <a:rPr lang="ru-RU" dirty="0"/>
                  <a:t>В упрощённой форме по ИЮПАК:</a:t>
                </a: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ru-R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ru-R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Ме</m:t>
                        </m:r>
                      </m:e>
                      <m:sub>
                        <m:r>
                          <a:rPr lang="ru-R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р−р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sup>
                    </m:sSubSup>
                    <m:r>
                      <a:rPr lang="ru-RU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</m:acc>
                  </m:oMath>
                </a14:m>
                <a:r>
                  <a:rPr lang="ru-RU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ru-RU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ru-RU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>
                            <a:latin typeface="Cambria Math" panose="02040503050406030204" pitchFamily="18" charset="0"/>
                          </a:rPr>
                          <m:t>Ме</m:t>
                        </m:r>
                      </m:e>
                      <m:sub>
                        <m:r>
                          <a:rPr lang="ru-RU" i="1">
                            <a:latin typeface="Cambria Math" panose="02040503050406030204" pitchFamily="18" charset="0"/>
                          </a:rPr>
                          <m:t>тв</m:t>
                        </m:r>
                      </m:sub>
                    </m:sSub>
                  </m:oMath>
                </a14:m>
                <a:endParaRPr lang="ru-RU" dirty="0"/>
              </a:p>
              <a:p>
                <a:endParaRPr lang="ru-RU" dirty="0"/>
              </a:p>
              <a:p>
                <a:pPr algn="just"/>
                <a:endParaRPr lang="ru-RU" dirty="0"/>
              </a:p>
              <a:p>
                <a:pPr algn="just"/>
                <a:endParaRPr lang="ru-RU" dirty="0"/>
              </a:p>
              <a:p>
                <a:pPr algn="just"/>
                <a:endParaRPr lang="ru-RU" dirty="0"/>
              </a:p>
            </p:txBody>
          </p:sp>
        </mc:Choice>
        <mc:Fallback xmlns="">
          <p:sp>
            <p:nvSpPr>
              <p:cNvPr id="3" name="Объект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210" y="299259"/>
                <a:ext cx="10316095" cy="5960226"/>
              </a:xfrm>
              <a:prstGeom prst="rect">
                <a:avLst/>
              </a:prstGeom>
              <a:blipFill>
                <a:blip r:embed="rId2"/>
                <a:stretch>
                  <a:fillRect l="-295" t="-1636" r="-59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567836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 txBox="1">
                <a:spLocks/>
              </p:cNvSpPr>
              <p:nvPr/>
            </p:nvSpPr>
            <p:spPr>
              <a:xfrm>
                <a:off x="856210" y="399011"/>
                <a:ext cx="10316095" cy="5860473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91440" indent="-9144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 "/>
                  <a:defRPr sz="20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38404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56692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74980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93268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11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3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15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17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just">
                  <a:buNone/>
                </a:pPr>
                <a:r>
                  <a:rPr lang="ru-RU" dirty="0"/>
                  <a:t>Энергетическая разница зарядов на границе фаз создаёт скачок, который является количественной характеристикой формирования ДЭС и называется </a:t>
                </a:r>
                <a:r>
                  <a:rPr lang="ru-RU" b="1" dirty="0"/>
                  <a:t>электродным потенциалом.</a:t>
                </a:r>
              </a:p>
              <a:p>
                <a:pPr marL="0" indent="0" algn="just">
                  <a:buNone/>
                </a:pPr>
                <a:r>
                  <a:rPr lang="ru-RU" b="1" dirty="0"/>
                  <a:t>Равновесный электродный потенциал </a:t>
                </a:r>
                <a:r>
                  <a:rPr lang="en-US" b="1" i="1" dirty="0"/>
                  <a:t>E (φ) </a:t>
                </a:r>
                <a:r>
                  <a:rPr lang="ru-RU" b="1" dirty="0"/>
                  <a:t>– </a:t>
                </a:r>
                <a:r>
                  <a:rPr lang="ru-RU" dirty="0"/>
                  <a:t>соответствует равновесию процесса формирования ДЭС.</a:t>
                </a:r>
              </a:p>
              <a:p>
                <a:pPr marL="0" indent="0" algn="just">
                  <a:buNone/>
                </a:pPr>
                <a:r>
                  <a:rPr lang="ru-RU" b="1" dirty="0"/>
                  <a:t>Стандартный электродный потенциал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ru-RU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𝟐𝟗𝟖</m:t>
                        </m:r>
                      </m:sub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p>
                    </m:sSubSup>
                  </m:oMath>
                </a14:m>
                <a:r>
                  <a:rPr lang="en-US" b="1" dirty="0"/>
                  <a:t> - </a:t>
                </a:r>
                <a:r>
                  <a:rPr lang="ru-RU" dirty="0"/>
                  <a:t>потенциал измеренный при стандартных условия (Т=298К,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ru-RU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ru-RU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Ме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</m:e>
                    </m:d>
                    <m:r>
                      <a:rPr lang="ru-R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=1моль/л</m:t>
                    </m:r>
                  </m:oMath>
                </a14:m>
                <a:r>
                  <a:rPr lang="ru-RU" dirty="0"/>
                  <a:t>) относительно стандартного водородного электрода.</a:t>
                </a:r>
              </a:p>
              <a:p>
                <a:pPr marL="0" indent="0" algn="just">
                  <a:buNone/>
                </a:pPr>
                <a:endParaRPr lang="ru-RU" dirty="0"/>
              </a:p>
              <a:p>
                <a:pPr marL="0" indent="0" algn="just">
                  <a:buNone/>
                </a:pPr>
                <a:endParaRPr lang="ru-RU" dirty="0"/>
              </a:p>
              <a:p>
                <a:pPr marL="0" indent="0" algn="just">
                  <a:buNone/>
                </a:pPr>
                <a:endParaRPr lang="ru-RU" dirty="0"/>
              </a:p>
              <a:p>
                <a:pPr marL="0" indent="0" algn="just">
                  <a:buNone/>
                </a:pPr>
                <a:endParaRPr lang="ru-RU" dirty="0"/>
              </a:p>
              <a:p>
                <a:pPr marL="0" indent="0" algn="just">
                  <a:buNone/>
                </a:pPr>
                <a:r>
                  <a:rPr lang="ru-RU" b="1" dirty="0"/>
                  <a:t>Уравнение Нернста:</a:t>
                </a: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 algn="just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f>
                          <m:fPr>
                            <m:type m:val="skw"/>
                            <m:ctrlPr>
                              <a:rPr lang="ru-RU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ru-RU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ru-RU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Ме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</m:sup>
                            </m:sSup>
                          </m:num>
                          <m:den>
                            <m:r>
                              <a:rPr lang="ru-RU" b="0" i="1" smtClean="0">
                                <a:latin typeface="Cambria Math" panose="02040503050406030204" pitchFamily="18" charset="0"/>
                              </a:rPr>
                              <m:t>Ме</m:t>
                            </m:r>
                          </m:den>
                        </m:f>
                      </m:sub>
                    </m:sSub>
                    <m:r>
                      <a:rPr lang="ru-RU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ru-RU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f>
                          <m:fPr>
                            <m:type m:val="skw"/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ru-RU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ru-RU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Ме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</m:sup>
                            </m:sSup>
                          </m:num>
                          <m:den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Ме</m:t>
                            </m:r>
                          </m:den>
                        </m:f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𝑅𝑇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𝑛𝐹</m:t>
                        </m:r>
                      </m:den>
                    </m:f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begChr m:val="["/>
                                <m:endChr m:val="]"/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ru-RU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ru-RU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Ме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</m:t>
                                    </m:r>
                                  </m:sup>
                                </m:sSup>
                              </m:e>
                            </m:d>
                          </m:num>
                          <m:den>
                            <m:d>
                              <m:dPr>
                                <m:begChr m:val="["/>
                                <m:endChr m:val="]"/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ru-RU" i="1">
                                    <a:latin typeface="Cambria Math" panose="02040503050406030204" pitchFamily="18" charset="0"/>
                                  </a:rPr>
                                  <m:t>Ме</m:t>
                                </m:r>
                              </m:e>
                            </m:d>
                          </m:den>
                        </m:f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ru-RU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f>
                          <m:fPr>
                            <m:type m:val="skw"/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ru-RU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ru-RU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Ме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</m:sup>
                            </m:sSup>
                          </m:num>
                          <m:den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Ме</m:t>
                            </m:r>
                          </m:den>
                        </m:f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0,059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lg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ru-RU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ru-RU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Ме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</m:sup>
                            </m:sSup>
                          </m:e>
                        </m:d>
                      </m:e>
                    </m:func>
                  </m:oMath>
                </a14:m>
                <a:endParaRPr lang="ru-RU" dirty="0"/>
              </a:p>
              <a:p>
                <a:pPr marL="0" indent="0" algn="just">
                  <a:buNone/>
                </a:pPr>
                <a:endParaRPr lang="ru-RU" b="1" dirty="0"/>
              </a:p>
            </p:txBody>
          </p:sp>
        </mc:Choice>
        <mc:Fallback xmlns="">
          <p:sp>
            <p:nvSpPr>
              <p:cNvPr id="3" name="Объект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210" y="399011"/>
                <a:ext cx="10316095" cy="5860473"/>
              </a:xfrm>
              <a:prstGeom prst="rect">
                <a:avLst/>
              </a:prstGeom>
              <a:blipFill>
                <a:blip r:embed="rId2"/>
                <a:stretch>
                  <a:fillRect l="-591" t="-1040" r="-59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4" name="Picture 2" descr="Урок по теме: &quot;Химические свойства металлов. Ряд напряжения ...">
            <a:extLst>
              <a:ext uri="{FF2B5EF4-FFF2-40B4-BE49-F238E27FC236}">
                <a16:creationId xmlns:a16="http://schemas.microsoft.com/office/drawing/2014/main" id="{01B465A8-48AC-4B7E-8366-99151ABBF5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4264" y="2943514"/>
            <a:ext cx="8915400" cy="156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35054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 txBox="1">
            <a:spLocks/>
          </p:cNvSpPr>
          <p:nvPr/>
        </p:nvSpPr>
        <p:spPr>
          <a:xfrm>
            <a:off x="856210" y="299259"/>
            <a:ext cx="10316095" cy="5960226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ru-RU" sz="2800" b="1" dirty="0"/>
              <a:t>Классификация электродов</a:t>
            </a:r>
          </a:p>
          <a:p>
            <a:pPr algn="just"/>
            <a:r>
              <a:rPr lang="ru-RU" b="1" dirty="0"/>
              <a:t>1. По направлению реакции:</a:t>
            </a:r>
          </a:p>
          <a:p>
            <a:pPr algn="just"/>
            <a:r>
              <a:rPr lang="ru-RU" dirty="0"/>
              <a:t>а) </a:t>
            </a:r>
            <a:r>
              <a:rPr lang="ru-RU" u="sng" dirty="0"/>
              <a:t>обратимые</a:t>
            </a:r>
            <a:r>
              <a:rPr lang="ru-RU" dirty="0"/>
              <a:t> – когда изменение направления тока во внешней цепи на противоположное не меняет процесс на обратимом электроде.</a:t>
            </a:r>
          </a:p>
          <a:p>
            <a:pPr algn="just"/>
            <a:r>
              <a:rPr lang="en-US" dirty="0"/>
              <a:t>Ag </a:t>
            </a:r>
            <a:r>
              <a:rPr lang="ru-RU" dirty="0"/>
              <a:t>в растворе соли </a:t>
            </a:r>
            <a:r>
              <a:rPr lang="en-US" dirty="0"/>
              <a:t>AgNO</a:t>
            </a:r>
            <a:r>
              <a:rPr lang="en-US" baseline="-25000" dirty="0"/>
              <a:t>3</a:t>
            </a:r>
            <a:r>
              <a:rPr lang="en-US" dirty="0"/>
              <a:t> </a:t>
            </a:r>
            <a:r>
              <a:rPr lang="ru-RU" dirty="0"/>
              <a:t> </a:t>
            </a:r>
          </a:p>
          <a:p>
            <a:pPr algn="just"/>
            <a:r>
              <a:rPr lang="ru-RU" dirty="0"/>
              <a:t>б) </a:t>
            </a:r>
            <a:r>
              <a:rPr lang="ru-RU" u="sng" dirty="0"/>
              <a:t>необратимые</a:t>
            </a:r>
            <a:r>
              <a:rPr lang="ru-RU" dirty="0"/>
              <a:t> – когда изменение направления тока во внешней цепи на противоположное меняет процесс на электроде.</a:t>
            </a:r>
          </a:p>
          <a:p>
            <a:pPr algn="just"/>
            <a:r>
              <a:rPr lang="en-US" dirty="0"/>
              <a:t>Ag </a:t>
            </a:r>
            <a:r>
              <a:rPr lang="ru-RU" dirty="0"/>
              <a:t>в растворе кислоты </a:t>
            </a:r>
          </a:p>
          <a:p>
            <a:pPr algn="just"/>
            <a:r>
              <a:rPr lang="ru-RU" b="1" dirty="0"/>
              <a:t>2. </a:t>
            </a:r>
            <a:r>
              <a:rPr lang="ru-RU" dirty="0"/>
              <a:t>В зависимости от свойств веществ и заряженных частиц, участвующих в электрохимических процессах и характера равновесия </a:t>
            </a:r>
            <a:r>
              <a:rPr lang="ru-RU" b="1" dirty="0"/>
              <a:t>обратимые электроды делят:</a:t>
            </a:r>
          </a:p>
          <a:p>
            <a:pPr algn="just"/>
            <a:r>
              <a:rPr lang="ru-RU" dirty="0"/>
              <a:t>а) </a:t>
            </a:r>
            <a:r>
              <a:rPr lang="ru-RU" u="sng" dirty="0"/>
              <a:t>электроды первого рода</a:t>
            </a:r>
            <a:r>
              <a:rPr lang="ru-RU" dirty="0"/>
              <a:t> – металлическая или полупроводниковая пластин в растворе с одноименными ионами.</a:t>
            </a:r>
          </a:p>
          <a:p>
            <a:endParaRPr lang="ru-RU" dirty="0"/>
          </a:p>
          <a:p>
            <a:pPr algn="just"/>
            <a:endParaRPr lang="ru-RU" dirty="0"/>
          </a:p>
          <a:p>
            <a:pPr algn="just"/>
            <a:endParaRPr lang="ru-RU" dirty="0"/>
          </a:p>
          <a:p>
            <a:pPr algn="just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305706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 txBox="1">
            <a:spLocks/>
          </p:cNvSpPr>
          <p:nvPr/>
        </p:nvSpPr>
        <p:spPr>
          <a:xfrm>
            <a:off x="856210" y="299259"/>
            <a:ext cx="10316095" cy="5960226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ru-RU" sz="2800" b="1" dirty="0"/>
              <a:t>Классификация электродов</a:t>
            </a:r>
          </a:p>
          <a:p>
            <a:pPr algn="just"/>
            <a:r>
              <a:rPr lang="ru-RU" u="sng" dirty="0"/>
              <a:t>Амальгамные электроды </a:t>
            </a:r>
            <a:r>
              <a:rPr lang="ru-RU" dirty="0"/>
              <a:t>– восстановленная форма раствор металла в ртути.</a:t>
            </a:r>
          </a:p>
          <a:p>
            <a:pPr algn="just"/>
            <a:r>
              <a:rPr lang="ru-RU" dirty="0"/>
              <a:t>Амальгамный кадмиевый электрод – эталонный для измерения ЭДС электрических цепей.</a:t>
            </a:r>
          </a:p>
          <a:p>
            <a:r>
              <a:rPr lang="ru-RU" u="sng" dirty="0"/>
              <a:t>Газовые электроды.</a:t>
            </a:r>
          </a:p>
          <a:p>
            <a:pPr>
              <a:spcBef>
                <a:spcPts val="600"/>
              </a:spcBef>
            </a:pPr>
            <a:r>
              <a:rPr lang="ru-RU" dirty="0"/>
              <a:t>Устройство – инертный металл (чаще платина) с развитой </a:t>
            </a:r>
          </a:p>
          <a:p>
            <a:pPr>
              <a:spcBef>
                <a:spcPts val="600"/>
              </a:spcBef>
            </a:pPr>
            <a:r>
              <a:rPr lang="ru-RU" dirty="0"/>
              <a:t>поверхностью, хорошо проводящей электрический ток и с </a:t>
            </a:r>
          </a:p>
          <a:p>
            <a:pPr>
              <a:spcBef>
                <a:spcPts val="600"/>
              </a:spcBef>
            </a:pPr>
            <a:r>
              <a:rPr lang="ru-RU" dirty="0"/>
              <a:t>хорошей каталитической активностью к электродному </a:t>
            </a:r>
          </a:p>
          <a:p>
            <a:pPr>
              <a:spcBef>
                <a:spcPts val="600"/>
              </a:spcBef>
            </a:pPr>
            <a:r>
              <a:rPr lang="ru-RU" dirty="0"/>
              <a:t>процессу. Покрыт слоем мелкодисперсной платины для </a:t>
            </a:r>
          </a:p>
          <a:p>
            <a:pPr>
              <a:spcBef>
                <a:spcPts val="600"/>
              </a:spcBef>
            </a:pPr>
            <a:r>
              <a:rPr lang="ru-RU" dirty="0"/>
              <a:t>увеличения адсорбции газа поверхностью металла. </a:t>
            </a:r>
          </a:p>
          <a:p>
            <a:pPr>
              <a:spcBef>
                <a:spcPts val="600"/>
              </a:spcBef>
            </a:pPr>
            <a:r>
              <a:rPr lang="ru-RU" dirty="0"/>
              <a:t>Платина одновременно контактирует с газом и раствором </a:t>
            </a:r>
          </a:p>
          <a:p>
            <a:pPr>
              <a:spcBef>
                <a:spcPts val="600"/>
              </a:spcBef>
            </a:pPr>
            <a:r>
              <a:rPr lang="ru-RU" dirty="0"/>
              <a:t>с соответствующими ионами.</a:t>
            </a:r>
            <a:endParaRPr lang="en-US" dirty="0"/>
          </a:p>
          <a:p>
            <a:pPr>
              <a:spcBef>
                <a:spcPts val="600"/>
              </a:spcBef>
            </a:pPr>
            <a:r>
              <a:rPr lang="en-US" dirty="0"/>
              <a:t>- </a:t>
            </a:r>
            <a:r>
              <a:rPr lang="ru-RU" dirty="0"/>
              <a:t>водородный электрод;</a:t>
            </a:r>
          </a:p>
          <a:p>
            <a:pPr>
              <a:spcBef>
                <a:spcPts val="600"/>
              </a:spcBef>
            </a:pPr>
            <a:r>
              <a:rPr lang="ru-RU" dirty="0"/>
              <a:t>- кислородный электрод и др.</a:t>
            </a:r>
          </a:p>
          <a:p>
            <a:pPr algn="just"/>
            <a:endParaRPr lang="ru-RU" dirty="0"/>
          </a:p>
          <a:p>
            <a:pPr algn="just"/>
            <a:endParaRPr lang="ru-RU" dirty="0"/>
          </a:p>
          <a:p>
            <a:pPr algn="just"/>
            <a:endParaRPr lang="ru-RU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01EED47E-BA3A-433D-A3F6-C317931DB6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5927" y="1797600"/>
            <a:ext cx="2656378" cy="4461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1476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 txBox="1">
            <a:spLocks/>
          </p:cNvSpPr>
          <p:nvPr/>
        </p:nvSpPr>
        <p:spPr>
          <a:xfrm>
            <a:off x="856210" y="299259"/>
            <a:ext cx="10316095" cy="5960226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ru-RU" sz="2800" b="1" dirty="0"/>
              <a:t>Классификация электродов</a:t>
            </a:r>
          </a:p>
          <a:p>
            <a:pPr algn="just"/>
            <a:r>
              <a:rPr lang="ru-RU" dirty="0"/>
              <a:t>б) </a:t>
            </a:r>
            <a:r>
              <a:rPr lang="ru-RU" u="sng" dirty="0"/>
              <a:t>Электроды второго рода (электроды сравнения) </a:t>
            </a:r>
            <a:r>
              <a:rPr lang="ru-RU" dirty="0"/>
              <a:t>– металл покрытый своей труднорастворимой солью и погруженный в раствор с одноимёнными анионами.</a:t>
            </a:r>
          </a:p>
          <a:p>
            <a:pPr algn="just"/>
            <a:r>
              <a:rPr lang="ru-RU" dirty="0"/>
              <a:t>Наиболее частый – хлор-серебряный электрод: серебряная проволока покрытая хлоридом серебра, находящаяся в растворе с ионами хлора.</a:t>
            </a:r>
          </a:p>
          <a:p>
            <a:pPr algn="just"/>
            <a:endParaRPr lang="ru-RU" dirty="0"/>
          </a:p>
          <a:p>
            <a:pPr algn="just">
              <a:lnSpc>
                <a:spcPct val="50000"/>
              </a:lnSpc>
              <a:spcBef>
                <a:spcPts val="600"/>
              </a:spcBef>
            </a:pPr>
            <a:r>
              <a:rPr lang="ru-RU" dirty="0"/>
              <a:t>Используют в качестве электродов сравнения, </a:t>
            </a:r>
          </a:p>
          <a:p>
            <a:pPr algn="just">
              <a:lnSpc>
                <a:spcPct val="50000"/>
              </a:lnSpc>
              <a:spcBef>
                <a:spcPts val="600"/>
              </a:spcBef>
            </a:pPr>
            <a:r>
              <a:rPr lang="ru-RU" dirty="0"/>
              <a:t>т.к. их потенциалы стабильны.</a:t>
            </a:r>
          </a:p>
          <a:p>
            <a:pPr algn="just">
              <a:lnSpc>
                <a:spcPct val="50000"/>
              </a:lnSpc>
              <a:spcBef>
                <a:spcPts val="600"/>
              </a:spcBef>
            </a:pPr>
            <a:endParaRPr lang="ru-RU" dirty="0"/>
          </a:p>
          <a:p>
            <a:pPr algn="just">
              <a:lnSpc>
                <a:spcPct val="50000"/>
              </a:lnSpc>
              <a:spcBef>
                <a:spcPts val="600"/>
              </a:spcBef>
            </a:pPr>
            <a:r>
              <a:rPr lang="ru-RU" dirty="0"/>
              <a:t>в) </a:t>
            </a:r>
            <a:r>
              <a:rPr lang="ru-RU" u="sng" dirty="0"/>
              <a:t>Окислительно-восстановительные электроды </a:t>
            </a:r>
            <a:r>
              <a:rPr lang="ru-RU" dirty="0"/>
              <a:t>– </a:t>
            </a:r>
          </a:p>
          <a:p>
            <a:pPr algn="just">
              <a:lnSpc>
                <a:spcPct val="50000"/>
              </a:lnSpc>
              <a:spcBef>
                <a:spcPts val="600"/>
              </a:spcBef>
            </a:pPr>
            <a:r>
              <a:rPr lang="ru-RU" dirty="0"/>
              <a:t>платиновая пластина находящаяся в растворе </a:t>
            </a:r>
          </a:p>
          <a:p>
            <a:pPr algn="just">
              <a:lnSpc>
                <a:spcPct val="50000"/>
              </a:lnSpc>
              <a:spcBef>
                <a:spcPts val="600"/>
              </a:spcBef>
            </a:pPr>
            <a:r>
              <a:rPr lang="ru-RU" dirty="0"/>
              <a:t>либо содержащем вещества, где один </a:t>
            </a:r>
          </a:p>
          <a:p>
            <a:pPr algn="just">
              <a:lnSpc>
                <a:spcPct val="50000"/>
              </a:lnSpc>
              <a:spcBef>
                <a:spcPts val="600"/>
              </a:spcBef>
            </a:pPr>
            <a:r>
              <a:rPr lang="ru-RU" dirty="0"/>
              <a:t>элемент в разной степени окисления, либо </a:t>
            </a:r>
          </a:p>
          <a:p>
            <a:pPr algn="just">
              <a:lnSpc>
                <a:spcPct val="50000"/>
              </a:lnSpc>
              <a:spcBef>
                <a:spcPts val="600"/>
              </a:spcBef>
            </a:pPr>
            <a:r>
              <a:rPr lang="ru-RU" dirty="0"/>
              <a:t>содержащем несколько веществ.</a:t>
            </a:r>
          </a:p>
          <a:p>
            <a:pPr algn="just"/>
            <a:endParaRPr lang="ru-RU" dirty="0"/>
          </a:p>
          <a:p>
            <a:pPr algn="just"/>
            <a:endParaRPr lang="ru-RU" dirty="0"/>
          </a:p>
        </p:txBody>
      </p:sp>
      <p:pic>
        <p:nvPicPr>
          <p:cNvPr id="4098" name="Picture 2" descr="Форумы ANCHEM.RU: Электрод для аргентометрии">
            <a:extLst>
              <a:ext uri="{FF2B5EF4-FFF2-40B4-BE49-F238E27FC236}">
                <a16:creationId xmlns:a16="http://schemas.microsoft.com/office/drawing/2014/main" id="{4FBE9CEE-9E76-47D0-8063-213AE879B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2482" y="2604655"/>
            <a:ext cx="1689840" cy="3011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9FAA60A-1379-4075-B026-B6EF91348A2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167" t="23568" r="58939" b="15960"/>
          <a:stretch/>
        </p:blipFill>
        <p:spPr>
          <a:xfrm>
            <a:off x="8893840" y="2221228"/>
            <a:ext cx="1756946" cy="3537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22007"/>
      </p:ext>
    </p:extLst>
  </p:cSld>
  <p:clrMapOvr>
    <a:masterClrMapping/>
  </p:clrMapOvr>
</p:sld>
</file>

<file path=ppt/theme/theme1.xml><?xml version="1.0" encoding="utf-8"?>
<a:theme xmlns:a="http://schemas.openxmlformats.org/drawingml/2006/main" name="Ретро">
  <a:themeElements>
    <a:clrScheme name="Фиолетовый II">
      <a:dk1>
        <a:sysClr val="windowText" lastClr="000000"/>
      </a:dk1>
      <a:lt1>
        <a:sysClr val="window" lastClr="FFFFFF"/>
      </a:lt1>
      <a:dk2>
        <a:srgbClr val="632E62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Ретро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Ретро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D26EA377-59BD-4C9C-9D94-EE8416EE4C7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6242</TotalTime>
  <Words>4116</Words>
  <Application>Microsoft Office PowerPoint</Application>
  <PresentationFormat>Широкоэкранный</PresentationFormat>
  <Paragraphs>390</Paragraphs>
  <Slides>39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39</vt:i4>
      </vt:variant>
    </vt:vector>
  </HeadingPairs>
  <TitlesOfParts>
    <vt:vector size="44" baseType="lpstr">
      <vt:lpstr>Arial</vt:lpstr>
      <vt:lpstr>Calibri</vt:lpstr>
      <vt:lpstr>Calibri Light</vt:lpstr>
      <vt:lpstr>Cambria Math</vt:lpstr>
      <vt:lpstr>Ретро</vt:lpstr>
      <vt:lpstr>Электрохимические процессы и явления</vt:lpstr>
      <vt:lpstr>Основные определения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Химические источники тока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Электролиз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Коррозия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HP Inc.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Dekanat</dc:creator>
  <cp:lastModifiedBy>Окорокова Надежда Сергеевна</cp:lastModifiedBy>
  <cp:revision>148</cp:revision>
  <dcterms:created xsi:type="dcterms:W3CDTF">2020-03-18T09:12:32Z</dcterms:created>
  <dcterms:modified xsi:type="dcterms:W3CDTF">2022-05-13T08:18:14Z</dcterms:modified>
</cp:coreProperties>
</file>